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17"/>
  </p:notesMasterIdLst>
  <p:sldIdLst>
    <p:sldId id="256" r:id="rId2"/>
    <p:sldId id="257" r:id="rId3"/>
    <p:sldId id="260" r:id="rId4"/>
    <p:sldId id="261" r:id="rId5"/>
    <p:sldId id="262" r:id="rId6"/>
    <p:sldId id="267" r:id="rId7"/>
    <p:sldId id="268" r:id="rId8"/>
    <p:sldId id="263" r:id="rId9"/>
    <p:sldId id="264" r:id="rId10"/>
    <p:sldId id="265" r:id="rId11"/>
    <p:sldId id="266" r:id="rId12"/>
    <p:sldId id="269" r:id="rId13"/>
    <p:sldId id="270" r:id="rId14"/>
    <p:sldId id="271"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9F6E7C-4644-41CD-A613-AF53A5B9D94E}" v="469" dt="2024-06-19T07:34:35.028"/>
    <p1510:client id="{CEBECDAB-76A5-4F8D-A263-1BA38AE52C68}" v="326" dt="2024-06-19T08:04:52.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4"/>
    <p:restoredTop sz="94643"/>
  </p:normalViewPr>
  <p:slideViewPr>
    <p:cSldViewPr snapToGrid="0">
      <p:cViewPr varScale="1">
        <p:scale>
          <a:sx n="100" d="100"/>
          <a:sy n="100" d="100"/>
        </p:scale>
        <p:origin x="15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0130E8-33C8-4B35-907E-DBA1FF55E7B0}" type="datetimeFigureOut">
              <a:rPr lang="en-IN" smtClean="0"/>
              <a:pPr/>
              <a:t>19-06-2024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147B8-8F40-4B74-A10F-6F206B2DD167}" type="slidenum">
              <a:rPr lang="en-IN" smtClean="0"/>
              <a:pPr/>
              <a:t>‹#›</a:t>
            </a:fld>
            <a:endParaRPr lang="en-IN"/>
          </a:p>
        </p:txBody>
      </p:sp>
    </p:spTree>
    <p:extLst>
      <p:ext uri="{BB962C8B-B14F-4D97-AF65-F5344CB8AC3E}">
        <p14:creationId xmlns:p14="http://schemas.microsoft.com/office/powerpoint/2010/main" val="2571054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F13A3-07DE-05BF-7D26-EE7768519B0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0F5B52-6553-5305-27F2-6339E5F313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DB95E93-BAC6-74B4-CDCE-C94D00934C51}"/>
              </a:ext>
            </a:extLst>
          </p:cNvPr>
          <p:cNvSpPr>
            <a:spLocks noGrp="1"/>
          </p:cNvSpPr>
          <p:nvPr>
            <p:ph type="dt" sz="half" idx="10"/>
          </p:nvPr>
        </p:nvSpPr>
        <p:spPr/>
        <p:txBody>
          <a:bodyPr/>
          <a:lstStyle/>
          <a:p>
            <a:fld id="{67D50640-A4F4-4D2B-B2B4-6A684A008C28}" type="datetime1">
              <a:rPr lang="en-IN" smtClean="0"/>
              <a:pPr/>
              <a:t>19-06-2024</a:t>
            </a:fld>
            <a:endParaRPr lang="en-IN"/>
          </a:p>
        </p:txBody>
      </p:sp>
      <p:sp>
        <p:nvSpPr>
          <p:cNvPr id="5" name="Footer Placeholder 4">
            <a:extLst>
              <a:ext uri="{FF2B5EF4-FFF2-40B4-BE49-F238E27FC236}">
                <a16:creationId xmlns:a16="http://schemas.microsoft.com/office/drawing/2014/main" id="{57811A3F-20ED-F779-7A43-FC9166BDA2FA}"/>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C76FEA0B-EFA3-9A0A-C924-FDE60DD375DB}"/>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392455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53C9-4396-0E47-4DFA-5B1249502EA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06599B-64AD-91CA-DE92-7949C085C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4A344-85AD-7AEB-D8F6-889104CC9417}"/>
              </a:ext>
            </a:extLst>
          </p:cNvPr>
          <p:cNvSpPr>
            <a:spLocks noGrp="1"/>
          </p:cNvSpPr>
          <p:nvPr>
            <p:ph type="dt" sz="half" idx="10"/>
          </p:nvPr>
        </p:nvSpPr>
        <p:spPr/>
        <p:txBody>
          <a:bodyPr/>
          <a:lstStyle/>
          <a:p>
            <a:fld id="{2D44F564-367A-4B1D-88E9-C41C546DCE45}" type="datetime1">
              <a:rPr lang="en-IN" smtClean="0"/>
              <a:pPr/>
              <a:t>19-06-2024</a:t>
            </a:fld>
            <a:endParaRPr lang="en-IN"/>
          </a:p>
        </p:txBody>
      </p:sp>
      <p:sp>
        <p:nvSpPr>
          <p:cNvPr id="5" name="Footer Placeholder 4">
            <a:extLst>
              <a:ext uri="{FF2B5EF4-FFF2-40B4-BE49-F238E27FC236}">
                <a16:creationId xmlns:a16="http://schemas.microsoft.com/office/drawing/2014/main" id="{8FC10390-A52A-8F69-03E5-C13560CA13A8}"/>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08330C55-0DCA-4E98-9ABC-04E643905527}"/>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1051830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E4CA0F-7248-3A87-8592-2BC61851A9C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FAF32D-2280-44F5-7D04-FC457C0406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087313-4F5F-07EE-5E3D-0578082F6999}"/>
              </a:ext>
            </a:extLst>
          </p:cNvPr>
          <p:cNvSpPr>
            <a:spLocks noGrp="1"/>
          </p:cNvSpPr>
          <p:nvPr>
            <p:ph type="dt" sz="half" idx="10"/>
          </p:nvPr>
        </p:nvSpPr>
        <p:spPr/>
        <p:txBody>
          <a:bodyPr/>
          <a:lstStyle/>
          <a:p>
            <a:fld id="{931BBF71-BD7C-4F56-B1AB-BFE7D04D75F7}" type="datetime1">
              <a:rPr lang="en-IN" smtClean="0"/>
              <a:pPr/>
              <a:t>19-06-2024</a:t>
            </a:fld>
            <a:endParaRPr lang="en-IN"/>
          </a:p>
        </p:txBody>
      </p:sp>
      <p:sp>
        <p:nvSpPr>
          <p:cNvPr id="5" name="Footer Placeholder 4">
            <a:extLst>
              <a:ext uri="{FF2B5EF4-FFF2-40B4-BE49-F238E27FC236}">
                <a16:creationId xmlns:a16="http://schemas.microsoft.com/office/drawing/2014/main" id="{1FE746B0-85E9-D914-87AA-6A432DE35E5B}"/>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1E59D55F-8E42-6E93-D011-379652D073D1}"/>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142360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4FE0-AD18-1825-F3CA-40B33C0BED0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5C03A3-42E6-EE32-EA25-7140E0CF39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1433CC-A8B7-5A46-B501-B133F74807A6}"/>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56348B69-5282-6878-DA44-B7075DDC6BE0}"/>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D8B332BA-3AF7-C459-4AAA-AD44AA960CA9}"/>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1321513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0B5A-9331-8B64-25E9-8D6645CDC7A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6235184-0C70-CE26-BE39-9609930CB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71BC4-845C-C2CC-0FE0-87E67113D4B0}"/>
              </a:ext>
            </a:extLst>
          </p:cNvPr>
          <p:cNvSpPr>
            <a:spLocks noGrp="1"/>
          </p:cNvSpPr>
          <p:nvPr>
            <p:ph type="dt" sz="half" idx="10"/>
          </p:nvPr>
        </p:nvSpPr>
        <p:spPr/>
        <p:txBody>
          <a:bodyPr/>
          <a:lstStyle/>
          <a:p>
            <a:fld id="{D4F7E02C-1450-4804-9EE1-FF52E7DC9C68}" type="datetime1">
              <a:rPr lang="en-IN" smtClean="0"/>
              <a:pPr/>
              <a:t>19-06-2024</a:t>
            </a:fld>
            <a:endParaRPr lang="en-IN"/>
          </a:p>
        </p:txBody>
      </p:sp>
      <p:sp>
        <p:nvSpPr>
          <p:cNvPr id="5" name="Footer Placeholder 4">
            <a:extLst>
              <a:ext uri="{FF2B5EF4-FFF2-40B4-BE49-F238E27FC236}">
                <a16:creationId xmlns:a16="http://schemas.microsoft.com/office/drawing/2014/main" id="{BB5ECBD4-6F36-08BF-3DE3-C8FC0A03702A}"/>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E791331C-F1BE-2CD9-FA8F-9548D906D61F}"/>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2030406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8C65-F938-7098-33EF-FD3C2F4031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B67A51-43ED-CA8F-2C17-963EEF595B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6E300D-E942-244F-5329-EE3848C6A5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721AC4-E950-3FEF-3EF4-E69B0DD8C609}"/>
              </a:ext>
            </a:extLst>
          </p:cNvPr>
          <p:cNvSpPr>
            <a:spLocks noGrp="1"/>
          </p:cNvSpPr>
          <p:nvPr>
            <p:ph type="dt" sz="half" idx="10"/>
          </p:nvPr>
        </p:nvSpPr>
        <p:spPr/>
        <p:txBody>
          <a:bodyPr/>
          <a:lstStyle/>
          <a:p>
            <a:fld id="{1017C18E-7908-46F9-8EBF-5CCBD1EFAE3E}" type="datetime1">
              <a:rPr lang="en-IN" smtClean="0"/>
              <a:pPr/>
              <a:t>19-06-2024</a:t>
            </a:fld>
            <a:endParaRPr lang="en-IN"/>
          </a:p>
        </p:txBody>
      </p:sp>
      <p:sp>
        <p:nvSpPr>
          <p:cNvPr id="6" name="Footer Placeholder 5">
            <a:extLst>
              <a:ext uri="{FF2B5EF4-FFF2-40B4-BE49-F238E27FC236}">
                <a16:creationId xmlns:a16="http://schemas.microsoft.com/office/drawing/2014/main" id="{EA559374-D17C-1894-1C14-A5375214738C}"/>
              </a:ext>
            </a:extLst>
          </p:cNvPr>
          <p:cNvSpPr>
            <a:spLocks noGrp="1"/>
          </p:cNvSpPr>
          <p:nvPr>
            <p:ph type="ftr" sz="quarter" idx="11"/>
          </p:nvPr>
        </p:nvSpPr>
        <p:spPr/>
        <p:txBody>
          <a:bodyPr/>
          <a:lstStyle/>
          <a:p>
            <a:r>
              <a:rPr lang="en-US"/>
              <a:t>Department of Information Science &amp; Engineering</a:t>
            </a:r>
            <a:endParaRPr lang="en-IN"/>
          </a:p>
        </p:txBody>
      </p:sp>
      <p:sp>
        <p:nvSpPr>
          <p:cNvPr id="7" name="Slide Number Placeholder 6">
            <a:extLst>
              <a:ext uri="{FF2B5EF4-FFF2-40B4-BE49-F238E27FC236}">
                <a16:creationId xmlns:a16="http://schemas.microsoft.com/office/drawing/2014/main" id="{FBEFAF07-2E72-08BD-345C-1849A7B8CE07}"/>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331706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A917-39B2-168A-12AF-ABCAAE778F4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E1CCB4-5048-CDE8-79BA-596679B8CD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3497C4-AA96-36EE-C83E-0B00D6D173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0EB74F3-8520-FDE7-8FA0-B249FAB267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528389-C085-D830-90F6-EA55F19DBC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CA6F8B8-9FA9-F3B6-7CE4-67C57899818B}"/>
              </a:ext>
            </a:extLst>
          </p:cNvPr>
          <p:cNvSpPr>
            <a:spLocks noGrp="1"/>
          </p:cNvSpPr>
          <p:nvPr>
            <p:ph type="dt" sz="half" idx="10"/>
          </p:nvPr>
        </p:nvSpPr>
        <p:spPr/>
        <p:txBody>
          <a:bodyPr/>
          <a:lstStyle/>
          <a:p>
            <a:fld id="{172E74F2-7539-4F09-A499-50FE376120E9}" type="datetime1">
              <a:rPr lang="en-IN" smtClean="0"/>
              <a:pPr/>
              <a:t>19-06-2024</a:t>
            </a:fld>
            <a:endParaRPr lang="en-IN"/>
          </a:p>
        </p:txBody>
      </p:sp>
      <p:sp>
        <p:nvSpPr>
          <p:cNvPr id="8" name="Footer Placeholder 7">
            <a:extLst>
              <a:ext uri="{FF2B5EF4-FFF2-40B4-BE49-F238E27FC236}">
                <a16:creationId xmlns:a16="http://schemas.microsoft.com/office/drawing/2014/main" id="{F608E720-708E-D76E-B6B9-67E6A1826CDE}"/>
              </a:ext>
            </a:extLst>
          </p:cNvPr>
          <p:cNvSpPr>
            <a:spLocks noGrp="1"/>
          </p:cNvSpPr>
          <p:nvPr>
            <p:ph type="ftr" sz="quarter" idx="11"/>
          </p:nvPr>
        </p:nvSpPr>
        <p:spPr/>
        <p:txBody>
          <a:bodyPr/>
          <a:lstStyle/>
          <a:p>
            <a:r>
              <a:rPr lang="en-US"/>
              <a:t>Department of Information Science &amp; Engineering</a:t>
            </a:r>
            <a:endParaRPr lang="en-IN"/>
          </a:p>
        </p:txBody>
      </p:sp>
      <p:sp>
        <p:nvSpPr>
          <p:cNvPr id="9" name="Slide Number Placeholder 8">
            <a:extLst>
              <a:ext uri="{FF2B5EF4-FFF2-40B4-BE49-F238E27FC236}">
                <a16:creationId xmlns:a16="http://schemas.microsoft.com/office/drawing/2014/main" id="{8EC9F07C-085C-C60C-CEED-BE32FD4E38A0}"/>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128005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83C93E9-5850-019A-2427-313E7A517217}"/>
              </a:ext>
            </a:extLst>
          </p:cNvPr>
          <p:cNvSpPr>
            <a:spLocks noGrp="1"/>
          </p:cNvSpPr>
          <p:nvPr>
            <p:ph type="dt" sz="half" idx="10"/>
          </p:nvPr>
        </p:nvSpPr>
        <p:spPr/>
        <p:txBody>
          <a:bodyPr/>
          <a:lstStyle>
            <a:lvl1pPr algn="ctr">
              <a:defRPr b="1">
                <a:latin typeface="Cambria" panose="02040503050406030204" pitchFamily="18" charset="0"/>
                <a:ea typeface="Cambria" panose="02040503050406030204" pitchFamily="18" charset="0"/>
              </a:defRPr>
            </a:lvl1pPr>
          </a:lstStyle>
          <a:p>
            <a:fld id="{023D570D-76FD-47C3-92CF-B7DC36DABCD1}" type="datetime1">
              <a:rPr lang="en-IN" smtClean="0"/>
              <a:pPr/>
              <a:t>19-06-2024</a:t>
            </a:fld>
            <a:endParaRPr lang="en-IN"/>
          </a:p>
        </p:txBody>
      </p:sp>
      <p:sp>
        <p:nvSpPr>
          <p:cNvPr id="4" name="Footer Placeholder 3">
            <a:extLst>
              <a:ext uri="{FF2B5EF4-FFF2-40B4-BE49-F238E27FC236}">
                <a16:creationId xmlns:a16="http://schemas.microsoft.com/office/drawing/2014/main" id="{288797DC-0D6E-04D4-318F-9ACFADFF4633}"/>
              </a:ext>
            </a:extLst>
          </p:cNvPr>
          <p:cNvSpPr>
            <a:spLocks noGrp="1"/>
          </p:cNvSpPr>
          <p:nvPr>
            <p:ph type="ftr" sz="quarter" idx="11"/>
          </p:nvPr>
        </p:nvSpPr>
        <p:spPr/>
        <p:txBody>
          <a:bodyPr/>
          <a:lstStyle>
            <a:lvl1pPr>
              <a:defRPr b="1">
                <a:latin typeface="Cambria" panose="02040503050406030204" pitchFamily="18" charset="0"/>
                <a:ea typeface="Cambria" panose="02040503050406030204" pitchFamily="18" charset="0"/>
              </a:defRPr>
            </a:lvl1pPr>
          </a:lstStyle>
          <a:p>
            <a:r>
              <a:rPr lang="en-US"/>
              <a:t>Department of Information Science &amp; Engineering</a:t>
            </a:r>
            <a:endParaRPr lang="en-IN"/>
          </a:p>
        </p:txBody>
      </p:sp>
      <p:sp>
        <p:nvSpPr>
          <p:cNvPr id="5" name="Slide Number Placeholder 4">
            <a:extLst>
              <a:ext uri="{FF2B5EF4-FFF2-40B4-BE49-F238E27FC236}">
                <a16:creationId xmlns:a16="http://schemas.microsoft.com/office/drawing/2014/main" id="{45C6A4E4-674B-8FD3-FDA2-AE377B888907}"/>
              </a:ext>
            </a:extLst>
          </p:cNvPr>
          <p:cNvSpPr>
            <a:spLocks noGrp="1"/>
          </p:cNvSpPr>
          <p:nvPr>
            <p:ph type="sldNum" sz="quarter" idx="12"/>
          </p:nvPr>
        </p:nvSpPr>
        <p:spPr/>
        <p:txBody>
          <a:bodyPr/>
          <a:lstStyle>
            <a:lvl1pPr algn="ctr">
              <a:defRPr b="1">
                <a:latin typeface="Cambria" panose="02040503050406030204" pitchFamily="18" charset="0"/>
                <a:ea typeface="Cambria" panose="02040503050406030204" pitchFamily="18" charset="0"/>
              </a:defRPr>
            </a:lvl1pPr>
          </a:lstStyle>
          <a:p>
            <a:fld id="{A077875A-C543-421C-8492-0CD8B6D4111C}" type="slidenum">
              <a:rPr lang="en-IN" smtClean="0"/>
              <a:pPr/>
              <a:t>‹#›</a:t>
            </a:fld>
            <a:endParaRPr lang="en-IN"/>
          </a:p>
        </p:txBody>
      </p:sp>
      <p:sp>
        <p:nvSpPr>
          <p:cNvPr id="6" name="Rectangle 5">
            <a:extLst>
              <a:ext uri="{FF2B5EF4-FFF2-40B4-BE49-F238E27FC236}">
                <a16:creationId xmlns:a16="http://schemas.microsoft.com/office/drawing/2014/main" id="{DAB66F28-2713-221F-07F9-BB7002DFB558}"/>
              </a:ext>
            </a:extLst>
          </p:cNvPr>
          <p:cNvSpPr/>
          <p:nvPr/>
        </p:nvSpPr>
        <p:spPr>
          <a:xfrm>
            <a:off x="0" y="0"/>
            <a:ext cx="121920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2800" b="1" dirty="0">
                <a:solidFill>
                  <a:schemeClr val="bg1"/>
                </a:solidFill>
                <a:latin typeface="Cambria" panose="02040503050406030204" pitchFamily="18" charset="0"/>
                <a:ea typeface="Cambria" panose="02040503050406030204" pitchFamily="18" charset="0"/>
              </a:rPr>
              <a:t>                       </a:t>
            </a:r>
            <a:r>
              <a:rPr lang="en-US" sz="2800" b="1" i="0" dirty="0">
                <a:solidFill>
                  <a:schemeClr val="bg1"/>
                </a:solidFill>
                <a:latin typeface="High Tower Text" panose="02040502050506030303" pitchFamily="18" charset="0"/>
                <a:ea typeface="Cambria" panose="02040503050406030204" pitchFamily="18" charset="0"/>
              </a:rPr>
              <a:t>DAYANANDA SAGAR</a:t>
            </a:r>
          </a:p>
          <a:p>
            <a:pPr algn="l"/>
            <a:r>
              <a:rPr lang="en-US" sz="2800" b="1" i="0" dirty="0">
                <a:solidFill>
                  <a:schemeClr val="bg1"/>
                </a:solidFill>
                <a:latin typeface="High Tower Text" panose="02040502050506030303" pitchFamily="18" charset="0"/>
                <a:ea typeface="Cambria" panose="02040503050406030204" pitchFamily="18" charset="0"/>
              </a:rPr>
              <a:t>                             COLLEGE OF </a:t>
            </a:r>
          </a:p>
          <a:p>
            <a:pPr algn="l"/>
            <a:r>
              <a:rPr lang="en-US" sz="2800" b="1" i="0" dirty="0">
                <a:solidFill>
                  <a:schemeClr val="bg1"/>
                </a:solidFill>
                <a:latin typeface="High Tower Text" panose="02040502050506030303" pitchFamily="18" charset="0"/>
                <a:ea typeface="Cambria" panose="02040503050406030204" pitchFamily="18" charset="0"/>
              </a:rPr>
              <a:t>                           ENGINEERING</a:t>
            </a:r>
          </a:p>
        </p:txBody>
      </p:sp>
      <p:pic>
        <p:nvPicPr>
          <p:cNvPr id="7" name="Picture 6">
            <a:extLst>
              <a:ext uri="{FF2B5EF4-FFF2-40B4-BE49-F238E27FC236}">
                <a16:creationId xmlns:a16="http://schemas.microsoft.com/office/drawing/2014/main" id="{2F1DBA46-0528-77C8-65B7-FE80408EA3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 y="1"/>
            <a:ext cx="1591402" cy="1371600"/>
          </a:xfrm>
          <a:prstGeom prst="rect">
            <a:avLst/>
          </a:prstGeom>
          <a:noFill/>
          <a:ln>
            <a:noFill/>
          </a:ln>
        </p:spPr>
      </p:pic>
      <p:cxnSp>
        <p:nvCxnSpPr>
          <p:cNvPr id="9" name="Straight Connector 8">
            <a:extLst>
              <a:ext uri="{FF2B5EF4-FFF2-40B4-BE49-F238E27FC236}">
                <a16:creationId xmlns:a16="http://schemas.microsoft.com/office/drawing/2014/main" id="{E60F20A6-A4E5-D47A-220F-987AD3471C02}"/>
              </a:ext>
            </a:extLst>
          </p:cNvPr>
          <p:cNvCxnSpPr>
            <a:cxnSpLocks/>
          </p:cNvCxnSpPr>
          <p:nvPr/>
        </p:nvCxnSpPr>
        <p:spPr>
          <a:xfrm>
            <a:off x="6096000" y="70342"/>
            <a:ext cx="0" cy="1186958"/>
          </a:xfrm>
          <a:prstGeom prst="line">
            <a:avLst/>
          </a:prstGeom>
          <a:ln w="50800">
            <a:solidFill>
              <a:schemeClr val="bg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97553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EEFC0B-48D2-12DC-0F72-210E22928C27}"/>
              </a:ext>
            </a:extLst>
          </p:cNvPr>
          <p:cNvSpPr>
            <a:spLocks noGrp="1"/>
          </p:cNvSpPr>
          <p:nvPr>
            <p:ph type="dt" sz="half" idx="10"/>
          </p:nvPr>
        </p:nvSpPr>
        <p:spPr/>
        <p:txBody>
          <a:bodyPr/>
          <a:lstStyle/>
          <a:p>
            <a:fld id="{362600E0-BAD6-427E-BC5D-CF8CD0B8D6CD}" type="datetime1">
              <a:rPr lang="en-IN" smtClean="0"/>
              <a:pPr/>
              <a:t>19-06-2024</a:t>
            </a:fld>
            <a:endParaRPr lang="en-IN"/>
          </a:p>
        </p:txBody>
      </p:sp>
      <p:sp>
        <p:nvSpPr>
          <p:cNvPr id="3" name="Footer Placeholder 2">
            <a:extLst>
              <a:ext uri="{FF2B5EF4-FFF2-40B4-BE49-F238E27FC236}">
                <a16:creationId xmlns:a16="http://schemas.microsoft.com/office/drawing/2014/main" id="{8B7F99E7-A2A1-210B-497E-E208DCCE17FB}"/>
              </a:ext>
            </a:extLst>
          </p:cNvPr>
          <p:cNvSpPr>
            <a:spLocks noGrp="1"/>
          </p:cNvSpPr>
          <p:nvPr>
            <p:ph type="ftr" sz="quarter" idx="11"/>
          </p:nvPr>
        </p:nvSpPr>
        <p:spPr/>
        <p:txBody>
          <a:bodyPr/>
          <a:lstStyle/>
          <a:p>
            <a:r>
              <a:rPr lang="en-US"/>
              <a:t>Department of Information Science &amp; Engineering</a:t>
            </a:r>
            <a:endParaRPr lang="en-IN"/>
          </a:p>
        </p:txBody>
      </p:sp>
      <p:sp>
        <p:nvSpPr>
          <p:cNvPr id="4" name="Slide Number Placeholder 3">
            <a:extLst>
              <a:ext uri="{FF2B5EF4-FFF2-40B4-BE49-F238E27FC236}">
                <a16:creationId xmlns:a16="http://schemas.microsoft.com/office/drawing/2014/main" id="{CA8CF950-3C33-5BEC-F39F-38B35992F049}"/>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169464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E98F-7790-6E71-BB0F-F92121F541A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4C894C-5D79-FC62-ACD4-2B58443EFD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B7F11D-F632-623C-3F08-7F9F8515B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AAAAFE-B1FC-765B-624B-C0D5DF93E7FD}"/>
              </a:ext>
            </a:extLst>
          </p:cNvPr>
          <p:cNvSpPr>
            <a:spLocks noGrp="1"/>
          </p:cNvSpPr>
          <p:nvPr>
            <p:ph type="dt" sz="half" idx="10"/>
          </p:nvPr>
        </p:nvSpPr>
        <p:spPr/>
        <p:txBody>
          <a:bodyPr/>
          <a:lstStyle/>
          <a:p>
            <a:fld id="{E3376070-3CF8-4382-81FC-E63FFAE49EAF}" type="datetime1">
              <a:rPr lang="en-IN" smtClean="0"/>
              <a:pPr/>
              <a:t>19-06-2024</a:t>
            </a:fld>
            <a:endParaRPr lang="en-IN"/>
          </a:p>
        </p:txBody>
      </p:sp>
      <p:sp>
        <p:nvSpPr>
          <p:cNvPr id="6" name="Footer Placeholder 5">
            <a:extLst>
              <a:ext uri="{FF2B5EF4-FFF2-40B4-BE49-F238E27FC236}">
                <a16:creationId xmlns:a16="http://schemas.microsoft.com/office/drawing/2014/main" id="{B8B061EA-04DE-AF2B-F302-C3DE49E1F9FA}"/>
              </a:ext>
            </a:extLst>
          </p:cNvPr>
          <p:cNvSpPr>
            <a:spLocks noGrp="1"/>
          </p:cNvSpPr>
          <p:nvPr>
            <p:ph type="ftr" sz="quarter" idx="11"/>
          </p:nvPr>
        </p:nvSpPr>
        <p:spPr/>
        <p:txBody>
          <a:bodyPr/>
          <a:lstStyle/>
          <a:p>
            <a:r>
              <a:rPr lang="en-US"/>
              <a:t>Department of Information Science &amp; Engineering</a:t>
            </a:r>
            <a:endParaRPr lang="en-IN"/>
          </a:p>
        </p:txBody>
      </p:sp>
      <p:sp>
        <p:nvSpPr>
          <p:cNvPr id="7" name="Slide Number Placeholder 6">
            <a:extLst>
              <a:ext uri="{FF2B5EF4-FFF2-40B4-BE49-F238E27FC236}">
                <a16:creationId xmlns:a16="http://schemas.microsoft.com/office/drawing/2014/main" id="{E808EB03-5C94-62E8-F34B-3E9641B51C7F}"/>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67594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FD5-D55E-3CDC-DEC9-FDB59EBF75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D2B2CD-2C25-74BC-735A-CF3A08E6A4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B7FA7734-5F01-B0E8-1312-D1ADB35FD9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FACC01-02BD-FC7E-6C58-19F203EFCA11}"/>
              </a:ext>
            </a:extLst>
          </p:cNvPr>
          <p:cNvSpPr>
            <a:spLocks noGrp="1"/>
          </p:cNvSpPr>
          <p:nvPr>
            <p:ph type="dt" sz="half" idx="10"/>
          </p:nvPr>
        </p:nvSpPr>
        <p:spPr/>
        <p:txBody>
          <a:bodyPr/>
          <a:lstStyle/>
          <a:p>
            <a:fld id="{C8ABA507-EF11-4501-8974-8E6863B57953}" type="datetime1">
              <a:rPr lang="en-IN" smtClean="0"/>
              <a:pPr/>
              <a:t>19-06-2024</a:t>
            </a:fld>
            <a:endParaRPr lang="en-IN"/>
          </a:p>
        </p:txBody>
      </p:sp>
      <p:sp>
        <p:nvSpPr>
          <p:cNvPr id="6" name="Footer Placeholder 5">
            <a:extLst>
              <a:ext uri="{FF2B5EF4-FFF2-40B4-BE49-F238E27FC236}">
                <a16:creationId xmlns:a16="http://schemas.microsoft.com/office/drawing/2014/main" id="{2D3D43F8-2CDB-FF81-F982-DC33B90BB5E8}"/>
              </a:ext>
            </a:extLst>
          </p:cNvPr>
          <p:cNvSpPr>
            <a:spLocks noGrp="1"/>
          </p:cNvSpPr>
          <p:nvPr>
            <p:ph type="ftr" sz="quarter" idx="11"/>
          </p:nvPr>
        </p:nvSpPr>
        <p:spPr/>
        <p:txBody>
          <a:bodyPr/>
          <a:lstStyle/>
          <a:p>
            <a:r>
              <a:rPr lang="en-US"/>
              <a:t>Department of Information Science &amp; Engineering</a:t>
            </a:r>
            <a:endParaRPr lang="en-IN"/>
          </a:p>
        </p:txBody>
      </p:sp>
      <p:sp>
        <p:nvSpPr>
          <p:cNvPr id="7" name="Slide Number Placeholder 6">
            <a:extLst>
              <a:ext uri="{FF2B5EF4-FFF2-40B4-BE49-F238E27FC236}">
                <a16:creationId xmlns:a16="http://schemas.microsoft.com/office/drawing/2014/main" id="{33D31DBE-0A14-F3D0-DA7B-6D1A12805FD6}"/>
              </a:ext>
            </a:extLst>
          </p:cNvPr>
          <p:cNvSpPr>
            <a:spLocks noGrp="1"/>
          </p:cNvSpPr>
          <p:nvPr>
            <p:ph type="sldNum" sz="quarter" idx="12"/>
          </p:nvPr>
        </p:nvSpPr>
        <p:spPr/>
        <p:txBody>
          <a:bodyPr/>
          <a:lstStyle/>
          <a:p>
            <a:fld id="{A077875A-C543-421C-8492-0CD8B6D4111C}" type="slidenum">
              <a:rPr lang="en-IN" smtClean="0"/>
              <a:pPr/>
              <a:t>‹#›</a:t>
            </a:fld>
            <a:endParaRPr lang="en-IN"/>
          </a:p>
        </p:txBody>
      </p:sp>
    </p:spTree>
    <p:extLst>
      <p:ext uri="{BB962C8B-B14F-4D97-AF65-F5344CB8AC3E}">
        <p14:creationId xmlns:p14="http://schemas.microsoft.com/office/powerpoint/2010/main" val="73538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B94DAB-4850-8FB1-50E8-F33CBA1911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a:extLst>
              <a:ext uri="{FF2B5EF4-FFF2-40B4-BE49-F238E27FC236}">
                <a16:creationId xmlns:a16="http://schemas.microsoft.com/office/drawing/2014/main" id="{F5A0E59F-D3B6-7266-6365-60ECB5C3409E}"/>
              </a:ext>
            </a:extLst>
          </p:cNvPr>
          <p:cNvSpPr>
            <a:spLocks noGrp="1"/>
          </p:cNvSpPr>
          <p:nvPr>
            <p:ph type="dt" sz="half" idx="2"/>
          </p:nvPr>
        </p:nvSpPr>
        <p:spPr>
          <a:xfrm>
            <a:off x="52581" y="6356350"/>
            <a:ext cx="2743200" cy="365125"/>
          </a:xfrm>
          <a:prstGeom prst="rect">
            <a:avLst/>
          </a:prstGeom>
        </p:spPr>
        <p:txBody>
          <a:bodyPr vert="horz" lIns="91440" tIns="45720" rIns="91440" bIns="45720" rtlCol="0" anchor="ctr"/>
          <a:lstStyle>
            <a:lvl1pPr algn="ctr">
              <a:defRPr sz="1400" b="1">
                <a:solidFill>
                  <a:schemeClr val="tx1">
                    <a:tint val="75000"/>
                  </a:schemeClr>
                </a:solidFill>
                <a:latin typeface="Cambria" panose="02040503050406030204" pitchFamily="18" charset="0"/>
                <a:ea typeface="Cambria" panose="02040503050406030204" pitchFamily="18" charset="0"/>
              </a:defRPr>
            </a:lvl1pPr>
          </a:lstStyle>
          <a:p>
            <a:fld id="{176F4C37-5B3D-4BCC-A72A-5FB97C1D41E9}" type="datetime1">
              <a:rPr lang="en-IN" smtClean="0"/>
              <a:pPr/>
              <a:t>19-06-2024</a:t>
            </a:fld>
            <a:endParaRPr lang="en-IN"/>
          </a:p>
        </p:txBody>
      </p:sp>
      <p:sp>
        <p:nvSpPr>
          <p:cNvPr id="5" name="Footer Placeholder 4">
            <a:extLst>
              <a:ext uri="{FF2B5EF4-FFF2-40B4-BE49-F238E27FC236}">
                <a16:creationId xmlns:a16="http://schemas.microsoft.com/office/drawing/2014/main" id="{F45D5872-47F3-CBCD-6E04-005903DF33D4}"/>
              </a:ext>
            </a:extLst>
          </p:cNvPr>
          <p:cNvSpPr>
            <a:spLocks noGrp="1"/>
          </p:cNvSpPr>
          <p:nvPr>
            <p:ph type="ftr" sz="quarter" idx="3"/>
          </p:nvPr>
        </p:nvSpPr>
        <p:spPr>
          <a:xfrm>
            <a:off x="3721993" y="6356350"/>
            <a:ext cx="5125793" cy="365125"/>
          </a:xfrm>
          <a:prstGeom prst="rect">
            <a:avLst/>
          </a:prstGeom>
        </p:spPr>
        <p:txBody>
          <a:bodyPr vert="horz" lIns="91440" tIns="45720" rIns="91440" bIns="45720" rtlCol="0" anchor="ctr"/>
          <a:lstStyle>
            <a:lvl1pPr algn="ctr">
              <a:defRPr sz="1600" b="1">
                <a:solidFill>
                  <a:schemeClr val="tx1">
                    <a:tint val="75000"/>
                  </a:schemeClr>
                </a:solidFill>
                <a:latin typeface="Cambria" panose="02040503050406030204" pitchFamily="18" charset="0"/>
                <a:ea typeface="Cambria" panose="02040503050406030204" pitchFamily="18" charset="0"/>
              </a:defRPr>
            </a:lvl1p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1372104D-FE9A-5883-F4E3-31EBCA80D6E4}"/>
              </a:ext>
            </a:extLst>
          </p:cNvPr>
          <p:cNvSpPr>
            <a:spLocks noGrp="1"/>
          </p:cNvSpPr>
          <p:nvPr>
            <p:ph type="sldNum" sz="quarter" idx="4"/>
          </p:nvPr>
        </p:nvSpPr>
        <p:spPr>
          <a:xfrm>
            <a:off x="9370461" y="6356350"/>
            <a:ext cx="2743200" cy="365125"/>
          </a:xfrm>
          <a:prstGeom prst="rect">
            <a:avLst/>
          </a:prstGeom>
        </p:spPr>
        <p:txBody>
          <a:bodyPr vert="horz" lIns="91440" tIns="45720" rIns="91440" bIns="45720" rtlCol="0" anchor="ctr"/>
          <a:lstStyle>
            <a:lvl1pPr algn="ctr">
              <a:defRPr sz="1600" b="1">
                <a:solidFill>
                  <a:schemeClr val="tx1">
                    <a:tint val="75000"/>
                  </a:schemeClr>
                </a:solidFill>
                <a:latin typeface="Cambria" panose="02040503050406030204" pitchFamily="18" charset="0"/>
                <a:ea typeface="Cambria" panose="02040503050406030204" pitchFamily="18" charset="0"/>
              </a:defRPr>
            </a:lvl1pPr>
          </a:lstStyle>
          <a:p>
            <a:fld id="{A077875A-C543-421C-8492-0CD8B6D4111C}" type="slidenum">
              <a:rPr lang="en-IN" smtClean="0"/>
              <a:pPr/>
              <a:t>‹#›</a:t>
            </a:fld>
            <a:endParaRPr lang="en-IN"/>
          </a:p>
        </p:txBody>
      </p:sp>
      <p:sp>
        <p:nvSpPr>
          <p:cNvPr id="8" name="Rectangle 7">
            <a:extLst>
              <a:ext uri="{FF2B5EF4-FFF2-40B4-BE49-F238E27FC236}">
                <a16:creationId xmlns:a16="http://schemas.microsoft.com/office/drawing/2014/main" id="{3A304533-FFF5-2CFA-6821-ED759FD6B145}"/>
              </a:ext>
            </a:extLst>
          </p:cNvPr>
          <p:cNvSpPr/>
          <p:nvPr/>
        </p:nvSpPr>
        <p:spPr>
          <a:xfrm>
            <a:off x="0" y="1"/>
            <a:ext cx="12192000" cy="1094704"/>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i="0" dirty="0">
                <a:solidFill>
                  <a:schemeClr val="bg1"/>
                </a:solidFill>
                <a:latin typeface="High Tower Text" panose="02040502050506030303" pitchFamily="18" charset="0"/>
                <a:ea typeface="Cambria" panose="02040503050406030204" pitchFamily="18" charset="0"/>
              </a:rPr>
              <a:t>                            </a:t>
            </a:r>
          </a:p>
          <a:p>
            <a:pPr algn="l"/>
            <a:r>
              <a:rPr lang="en-US" sz="1800" b="1" i="0" dirty="0">
                <a:solidFill>
                  <a:schemeClr val="bg1"/>
                </a:solidFill>
                <a:latin typeface="High Tower Text" panose="02040502050506030303" pitchFamily="18" charset="0"/>
                <a:ea typeface="Cambria" panose="02040503050406030204" pitchFamily="18" charset="0"/>
              </a:rPr>
              <a:t>                              </a:t>
            </a:r>
            <a:endParaRPr lang="en-IN" dirty="0"/>
          </a:p>
        </p:txBody>
      </p:sp>
      <p:pic>
        <p:nvPicPr>
          <p:cNvPr id="9" name="Picture 8">
            <a:extLst>
              <a:ext uri="{FF2B5EF4-FFF2-40B4-BE49-F238E27FC236}">
                <a16:creationId xmlns:a16="http://schemas.microsoft.com/office/drawing/2014/main" id="{CB987576-F84D-6E08-4522-4D8367C1B699}"/>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 y="1"/>
            <a:ext cx="1191374" cy="1107582"/>
          </a:xfrm>
          <a:prstGeom prst="rect">
            <a:avLst/>
          </a:prstGeom>
          <a:noFill/>
          <a:ln>
            <a:noFill/>
          </a:ln>
        </p:spPr>
      </p:pic>
    </p:spTree>
    <p:extLst>
      <p:ext uri="{BB962C8B-B14F-4D97-AF65-F5344CB8AC3E}">
        <p14:creationId xmlns:p14="http://schemas.microsoft.com/office/powerpoint/2010/main" val="7819076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booksourcebanter.com" TargetMode="External"/><Relationship Id="rId2" Type="http://schemas.openxmlformats.org/officeDocument/2006/relationships/hyperlink" Target="http://www.booksource.com" TargetMode="External"/><Relationship Id="rId1" Type="http://schemas.openxmlformats.org/officeDocument/2006/relationships/slideLayout" Target="../slideLayouts/slideLayout2.xml"/><Relationship Id="rId5" Type="http://schemas.openxmlformats.org/officeDocument/2006/relationships/hyperlink" Target="http://www.ieee.org" TargetMode="External"/><Relationship Id="rId4" Type="http://schemas.openxmlformats.org/officeDocument/2006/relationships/hyperlink" Target="http://www.milenniumbooksource.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49C34-0FDB-2D66-E077-0824B6A49709}"/>
              </a:ext>
            </a:extLst>
          </p:cNvPr>
          <p:cNvSpPr>
            <a:spLocks noGrp="1"/>
          </p:cNvSpPr>
          <p:nvPr>
            <p:ph type="ctrTitle"/>
          </p:nvPr>
        </p:nvSpPr>
        <p:spPr>
          <a:xfrm>
            <a:off x="864740" y="118753"/>
            <a:ext cx="11234057" cy="781545"/>
          </a:xfrm>
        </p:spPr>
        <p:txBody>
          <a:bodyPr/>
          <a:lstStyle/>
          <a:p>
            <a:pPr>
              <a:lnSpc>
                <a:spcPct val="100000"/>
              </a:lnSpc>
            </a:pPr>
            <a:r>
              <a:rPr lang="en-US" sz="2800" b="1" dirty="0">
                <a:solidFill>
                  <a:schemeClr val="bg1"/>
                </a:solidFill>
                <a:latin typeface="Arial" pitchFamily="34" charset="0"/>
                <a:ea typeface="Cambria" panose="02040503050406030204" pitchFamily="18" charset="0"/>
                <a:cs typeface="Arial" pitchFamily="34" charset="0"/>
              </a:rPr>
              <a:t>DEPARTMENT OF INFORMATION SCIENCE &amp; ENGINEERING</a:t>
            </a:r>
            <a:endParaRPr lang="en-IN" sz="3600" b="1" dirty="0">
              <a:solidFill>
                <a:schemeClr val="bg1"/>
              </a:solidFill>
              <a:latin typeface="Arial" pitchFamily="34" charset="0"/>
              <a:ea typeface="Cambria" panose="02040503050406030204" pitchFamily="18" charset="0"/>
              <a:cs typeface="Arial" pitchFamily="34" charset="0"/>
            </a:endParaRPr>
          </a:p>
        </p:txBody>
      </p:sp>
      <p:pic>
        <p:nvPicPr>
          <p:cNvPr id="3" name="Picture 2">
            <a:extLst>
              <a:ext uri="{FF2B5EF4-FFF2-40B4-BE49-F238E27FC236}">
                <a16:creationId xmlns:a16="http://schemas.microsoft.com/office/drawing/2014/main" id="{4186623A-A2A6-1A75-F895-E8F10DA2A63E}"/>
              </a:ext>
            </a:extLst>
          </p:cNvPr>
          <p:cNvPicPr>
            <a:picLocks noChangeAspect="1"/>
          </p:cNvPicPr>
          <p:nvPr/>
        </p:nvPicPr>
        <p:blipFill>
          <a:blip r:embed="rId2"/>
          <a:stretch>
            <a:fillRect/>
          </a:stretch>
        </p:blipFill>
        <p:spPr>
          <a:xfrm>
            <a:off x="3" y="1115663"/>
            <a:ext cx="12203203" cy="5747262"/>
          </a:xfrm>
          <a:prstGeom prst="rect">
            <a:avLst/>
          </a:prstGeom>
        </p:spPr>
      </p:pic>
      <p:sp>
        <p:nvSpPr>
          <p:cNvPr id="7" name="Rectangle 6">
            <a:extLst>
              <a:ext uri="{FF2B5EF4-FFF2-40B4-BE49-F238E27FC236}">
                <a16:creationId xmlns:a16="http://schemas.microsoft.com/office/drawing/2014/main" id="{C584736F-7C7C-F9D3-D5B8-C0C7CC51A306}"/>
              </a:ext>
            </a:extLst>
          </p:cNvPr>
          <p:cNvSpPr/>
          <p:nvPr/>
        </p:nvSpPr>
        <p:spPr>
          <a:xfrm flipH="1">
            <a:off x="4198291" y="2912639"/>
            <a:ext cx="3541059" cy="10421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i="1" dirty="0">
                <a:solidFill>
                  <a:schemeClr val="tx1"/>
                </a:solidFill>
                <a:cs typeface="Calibri"/>
              </a:rPr>
              <a:t>BOOKS4ALL</a:t>
            </a:r>
            <a:endParaRPr lang="en-US" dirty="0">
              <a:cs typeface="Calibri"/>
            </a:endParaRPr>
          </a:p>
        </p:txBody>
      </p:sp>
      <p:sp>
        <p:nvSpPr>
          <p:cNvPr id="10" name="Rectangle 9">
            <a:extLst>
              <a:ext uri="{FF2B5EF4-FFF2-40B4-BE49-F238E27FC236}">
                <a16:creationId xmlns:a16="http://schemas.microsoft.com/office/drawing/2014/main" id="{EF9BB9E3-E0E3-809E-ED6D-D81C6534573B}"/>
              </a:ext>
            </a:extLst>
          </p:cNvPr>
          <p:cNvSpPr/>
          <p:nvPr/>
        </p:nvSpPr>
        <p:spPr>
          <a:xfrm>
            <a:off x="8651119" y="5760357"/>
            <a:ext cx="3003176" cy="5939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PROF. ANANYA SATISH</a:t>
            </a:r>
            <a:endParaRPr lang="en-US" sz="2400" dirty="0">
              <a:solidFill>
                <a:schemeClr val="tx1"/>
              </a:solidFill>
            </a:endParaRPr>
          </a:p>
        </p:txBody>
      </p:sp>
    </p:spTree>
    <p:extLst>
      <p:ext uri="{BB962C8B-B14F-4D97-AF65-F5344CB8AC3E}">
        <p14:creationId xmlns:p14="http://schemas.microsoft.com/office/powerpoint/2010/main" val="1848508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6051-AA8F-F191-3C5A-2402D362CFF9}"/>
              </a:ext>
            </a:extLst>
          </p:cNvPr>
          <p:cNvSpPr>
            <a:spLocks noGrp="1"/>
          </p:cNvSpPr>
          <p:nvPr>
            <p:ph type="title"/>
          </p:nvPr>
        </p:nvSpPr>
        <p:spPr>
          <a:xfrm>
            <a:off x="860612" y="286684"/>
            <a:ext cx="10515600" cy="1325563"/>
          </a:xfrm>
        </p:spPr>
        <p:txBody>
          <a:bodyPr lIns="91440" tIns="45720" rIns="91440" bIns="45720" anchor="t"/>
          <a:lstStyle/>
          <a:p>
            <a:pPr algn="ctr"/>
            <a:r>
              <a:rPr lang="en-US" sz="4000" dirty="0">
                <a:solidFill>
                  <a:schemeClr val="bg1"/>
                </a:solidFill>
                <a:latin typeface="Times New Roman"/>
                <a:cs typeface="Calibri Light"/>
              </a:rPr>
              <a:t>BLOCK DIAGRAM</a:t>
            </a:r>
            <a:endParaRPr lang="en-US" sz="4000">
              <a:solidFill>
                <a:schemeClr val="bg1"/>
              </a:solidFill>
              <a:latin typeface="Times New Roman"/>
              <a:cs typeface="Times New Roman"/>
            </a:endParaRPr>
          </a:p>
        </p:txBody>
      </p:sp>
      <p:sp>
        <p:nvSpPr>
          <p:cNvPr id="4" name="Date Placeholder 3">
            <a:extLst>
              <a:ext uri="{FF2B5EF4-FFF2-40B4-BE49-F238E27FC236}">
                <a16:creationId xmlns:a16="http://schemas.microsoft.com/office/drawing/2014/main" id="{AA79F2C9-B6D0-7D26-EE05-4A4E3F2C4377}"/>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F585419B-3EB4-14FB-3615-96335F4FE9E1}"/>
              </a:ext>
            </a:extLst>
          </p:cNvPr>
          <p:cNvSpPr>
            <a:spLocks noGrp="1"/>
          </p:cNvSpPr>
          <p:nvPr>
            <p:ph type="ftr" sz="quarter" idx="11"/>
          </p:nvPr>
        </p:nvSpPr>
        <p:spPr>
          <a:xfrm>
            <a:off x="3744405" y="6412380"/>
            <a:ext cx="5125793" cy="365125"/>
          </a:xfrm>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34047A6A-F2F9-1464-258E-EE1998B497B3}"/>
              </a:ext>
            </a:extLst>
          </p:cNvPr>
          <p:cNvSpPr>
            <a:spLocks noGrp="1"/>
          </p:cNvSpPr>
          <p:nvPr>
            <p:ph type="sldNum" sz="quarter" idx="12"/>
          </p:nvPr>
        </p:nvSpPr>
        <p:spPr/>
        <p:txBody>
          <a:bodyPr/>
          <a:lstStyle/>
          <a:p>
            <a:fld id="{A077875A-C543-421C-8492-0CD8B6D4111C}" type="slidenum">
              <a:rPr lang="en-IN" smtClean="0"/>
              <a:pPr/>
              <a:t>10</a:t>
            </a:fld>
            <a:endParaRPr lang="en-IN"/>
          </a:p>
        </p:txBody>
      </p:sp>
      <p:sp>
        <p:nvSpPr>
          <p:cNvPr id="7" name="Rectangle: Rounded Corners 6">
            <a:extLst>
              <a:ext uri="{FF2B5EF4-FFF2-40B4-BE49-F238E27FC236}">
                <a16:creationId xmlns:a16="http://schemas.microsoft.com/office/drawing/2014/main" id="{A1B97C0C-F220-6E36-1A80-278653EF4C17}"/>
              </a:ext>
            </a:extLst>
          </p:cNvPr>
          <p:cNvSpPr/>
          <p:nvPr/>
        </p:nvSpPr>
        <p:spPr>
          <a:xfrm>
            <a:off x="4940506" y="1329120"/>
            <a:ext cx="2229970" cy="60511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Books4All Platform </a:t>
            </a:r>
            <a:endParaRPr lang="en-US"/>
          </a:p>
        </p:txBody>
      </p:sp>
      <p:sp>
        <p:nvSpPr>
          <p:cNvPr id="8" name="Rectangle: Rounded Corners 7">
            <a:extLst>
              <a:ext uri="{FF2B5EF4-FFF2-40B4-BE49-F238E27FC236}">
                <a16:creationId xmlns:a16="http://schemas.microsoft.com/office/drawing/2014/main" id="{CBC2216D-606F-A5DA-5F73-FF234B2FC100}"/>
              </a:ext>
            </a:extLst>
          </p:cNvPr>
          <p:cNvSpPr/>
          <p:nvPr/>
        </p:nvSpPr>
        <p:spPr>
          <a:xfrm>
            <a:off x="4995654" y="2208470"/>
            <a:ext cx="2117913" cy="68355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Users and Book Sellers </a:t>
            </a:r>
            <a:endParaRPr lang="en-US"/>
          </a:p>
        </p:txBody>
      </p:sp>
      <p:sp>
        <p:nvSpPr>
          <p:cNvPr id="9" name="Rectangle: Rounded Corners 8">
            <a:extLst>
              <a:ext uri="{FF2B5EF4-FFF2-40B4-BE49-F238E27FC236}">
                <a16:creationId xmlns:a16="http://schemas.microsoft.com/office/drawing/2014/main" id="{4E0ED55C-6411-F5FA-B7CF-5659D3B9E458}"/>
              </a:ext>
            </a:extLst>
          </p:cNvPr>
          <p:cNvSpPr/>
          <p:nvPr/>
        </p:nvSpPr>
        <p:spPr>
          <a:xfrm>
            <a:off x="4992549" y="3034352"/>
            <a:ext cx="2106705" cy="63873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Digital Marketplace Features </a:t>
            </a:r>
            <a:endParaRPr lang="en-US"/>
          </a:p>
        </p:txBody>
      </p:sp>
      <p:sp>
        <p:nvSpPr>
          <p:cNvPr id="10" name="Rectangle: Rounded Corners 9">
            <a:extLst>
              <a:ext uri="{FF2B5EF4-FFF2-40B4-BE49-F238E27FC236}">
                <a16:creationId xmlns:a16="http://schemas.microsoft.com/office/drawing/2014/main" id="{7387EC33-722A-7DE6-6266-A0C0E2EB5650}"/>
              </a:ext>
            </a:extLst>
          </p:cNvPr>
          <p:cNvSpPr/>
          <p:nvPr/>
        </p:nvSpPr>
        <p:spPr>
          <a:xfrm>
            <a:off x="2011785" y="4031675"/>
            <a:ext cx="2106705" cy="63873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Advanced Search</a:t>
            </a:r>
          </a:p>
          <a:p>
            <a:pPr algn="ctr"/>
            <a:r>
              <a:rPr lang="en-US" dirty="0">
                <a:cs typeface="Calibri"/>
              </a:rPr>
              <a:t>capabilities</a:t>
            </a:r>
          </a:p>
        </p:txBody>
      </p:sp>
      <p:sp>
        <p:nvSpPr>
          <p:cNvPr id="11" name="Rectangle: Rounded Corners 10">
            <a:extLst>
              <a:ext uri="{FF2B5EF4-FFF2-40B4-BE49-F238E27FC236}">
                <a16:creationId xmlns:a16="http://schemas.microsoft.com/office/drawing/2014/main" id="{6A2DBFA3-F78D-1769-02C7-3631358532FB}"/>
              </a:ext>
            </a:extLst>
          </p:cNvPr>
          <p:cNvSpPr/>
          <p:nvPr/>
        </p:nvSpPr>
        <p:spPr>
          <a:xfrm>
            <a:off x="7827637" y="3919616"/>
            <a:ext cx="2106705" cy="63873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Community </a:t>
            </a:r>
          </a:p>
          <a:p>
            <a:pPr algn="ctr"/>
            <a:r>
              <a:rPr lang="en-US" dirty="0">
                <a:cs typeface="Calibri"/>
              </a:rPr>
              <a:t>Engagement</a:t>
            </a:r>
          </a:p>
        </p:txBody>
      </p:sp>
      <p:sp>
        <p:nvSpPr>
          <p:cNvPr id="12" name="Rectangle: Rounded Corners 11">
            <a:extLst>
              <a:ext uri="{FF2B5EF4-FFF2-40B4-BE49-F238E27FC236}">
                <a16:creationId xmlns:a16="http://schemas.microsoft.com/office/drawing/2014/main" id="{DBA1D2A8-7499-8A03-41BD-767BDCE13B43}"/>
              </a:ext>
            </a:extLst>
          </p:cNvPr>
          <p:cNvSpPr/>
          <p:nvPr/>
        </p:nvSpPr>
        <p:spPr>
          <a:xfrm>
            <a:off x="4992549" y="3919616"/>
            <a:ext cx="2106705" cy="63873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Personalized </a:t>
            </a:r>
            <a:endParaRPr lang="en-US">
              <a:ea typeface="+mn-lt"/>
            </a:endParaRPr>
          </a:p>
          <a:p>
            <a:pPr algn="ctr"/>
            <a:r>
              <a:rPr lang="en-US" dirty="0">
                <a:cs typeface="Calibri"/>
              </a:rPr>
              <a:t>Recommendations</a:t>
            </a:r>
          </a:p>
        </p:txBody>
      </p:sp>
      <p:sp>
        <p:nvSpPr>
          <p:cNvPr id="13" name="Rectangle: Rounded Corners 12">
            <a:extLst>
              <a:ext uri="{FF2B5EF4-FFF2-40B4-BE49-F238E27FC236}">
                <a16:creationId xmlns:a16="http://schemas.microsoft.com/office/drawing/2014/main" id="{EC5462B9-B329-E63E-5885-C2C085993C88}"/>
              </a:ext>
            </a:extLst>
          </p:cNvPr>
          <p:cNvSpPr/>
          <p:nvPr/>
        </p:nvSpPr>
        <p:spPr>
          <a:xfrm>
            <a:off x="4981343" y="5589293"/>
            <a:ext cx="2117910" cy="81802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Sustainability </a:t>
            </a:r>
            <a:endParaRPr lang="en-US">
              <a:ea typeface="+mn-lt"/>
              <a:cs typeface="+mn-lt"/>
            </a:endParaRPr>
          </a:p>
          <a:p>
            <a:pPr algn="ctr"/>
            <a:r>
              <a:rPr lang="en-US" dirty="0">
                <a:ea typeface="+mn-lt"/>
                <a:cs typeface="+mn-lt"/>
              </a:rPr>
              <a:t>(Reuse &amp; Recycling of Books)</a:t>
            </a:r>
            <a:endParaRPr lang="en-US" dirty="0"/>
          </a:p>
        </p:txBody>
      </p:sp>
      <p:sp>
        <p:nvSpPr>
          <p:cNvPr id="14" name="Rectangle: Rounded Corners 13">
            <a:extLst>
              <a:ext uri="{FF2B5EF4-FFF2-40B4-BE49-F238E27FC236}">
                <a16:creationId xmlns:a16="http://schemas.microsoft.com/office/drawing/2014/main" id="{9F62FB54-1CD5-B8CC-8782-6305693E65F6}"/>
              </a:ext>
            </a:extLst>
          </p:cNvPr>
          <p:cNvSpPr/>
          <p:nvPr/>
        </p:nvSpPr>
        <p:spPr>
          <a:xfrm>
            <a:off x="4992549" y="4726441"/>
            <a:ext cx="2106705" cy="63873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Secure Transactions &amp; Reviews </a:t>
            </a:r>
            <a:endParaRPr lang="en-US"/>
          </a:p>
        </p:txBody>
      </p:sp>
      <p:cxnSp>
        <p:nvCxnSpPr>
          <p:cNvPr id="15" name="Straight Arrow Connector 14">
            <a:extLst>
              <a:ext uri="{FF2B5EF4-FFF2-40B4-BE49-F238E27FC236}">
                <a16:creationId xmlns:a16="http://schemas.microsoft.com/office/drawing/2014/main" id="{B5FD5696-FB42-D32B-D168-7AAFB72D1F6E}"/>
              </a:ext>
            </a:extLst>
          </p:cNvPr>
          <p:cNvCxnSpPr/>
          <p:nvPr/>
        </p:nvCxnSpPr>
        <p:spPr>
          <a:xfrm>
            <a:off x="8451476" y="2579596"/>
            <a:ext cx="6723" cy="25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Arrow: Down 15">
            <a:extLst>
              <a:ext uri="{FF2B5EF4-FFF2-40B4-BE49-F238E27FC236}">
                <a16:creationId xmlns:a16="http://schemas.microsoft.com/office/drawing/2014/main" id="{E116E8B2-978B-CA39-3327-CFF6E8FF4D7D}"/>
              </a:ext>
            </a:extLst>
          </p:cNvPr>
          <p:cNvSpPr/>
          <p:nvPr/>
        </p:nvSpPr>
        <p:spPr>
          <a:xfrm>
            <a:off x="5924498" y="1958255"/>
            <a:ext cx="246529" cy="22411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E4B9DCF0-1C42-7418-1EDF-AFBDF88D3197}"/>
              </a:ext>
            </a:extLst>
          </p:cNvPr>
          <p:cNvSpPr/>
          <p:nvPr/>
        </p:nvSpPr>
        <p:spPr>
          <a:xfrm>
            <a:off x="5969321" y="2865932"/>
            <a:ext cx="156883" cy="20170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8AF9852B-1193-C122-F7F8-49DA10902514}"/>
              </a:ext>
            </a:extLst>
          </p:cNvPr>
          <p:cNvSpPr/>
          <p:nvPr/>
        </p:nvSpPr>
        <p:spPr>
          <a:xfrm>
            <a:off x="5935703" y="3672754"/>
            <a:ext cx="246529" cy="22411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5AA709CB-2882-3777-7C59-0AA3448BEDF7}"/>
              </a:ext>
            </a:extLst>
          </p:cNvPr>
          <p:cNvSpPr/>
          <p:nvPr/>
        </p:nvSpPr>
        <p:spPr>
          <a:xfrm>
            <a:off x="5935703" y="4558019"/>
            <a:ext cx="246529" cy="22411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E015B02F-03D7-A8DE-6841-AC069A584AD3}"/>
              </a:ext>
            </a:extLst>
          </p:cNvPr>
          <p:cNvSpPr/>
          <p:nvPr/>
        </p:nvSpPr>
        <p:spPr>
          <a:xfrm>
            <a:off x="5924497" y="5364842"/>
            <a:ext cx="246529" cy="22411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Bent 21">
            <a:extLst>
              <a:ext uri="{FF2B5EF4-FFF2-40B4-BE49-F238E27FC236}">
                <a16:creationId xmlns:a16="http://schemas.microsoft.com/office/drawing/2014/main" id="{1EB41A3B-3DCD-35D4-44D3-5325C1AE17AD}"/>
              </a:ext>
            </a:extLst>
          </p:cNvPr>
          <p:cNvSpPr/>
          <p:nvPr/>
        </p:nvSpPr>
        <p:spPr>
          <a:xfrm rot="5400000">
            <a:off x="7692579" y="2594869"/>
            <a:ext cx="683560" cy="1927416"/>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62F667EC-0599-0BBA-9D1E-BFD0571DA959}"/>
              </a:ext>
            </a:extLst>
          </p:cNvPr>
          <p:cNvSpPr/>
          <p:nvPr/>
        </p:nvSpPr>
        <p:spPr>
          <a:xfrm rot="5400000" flipV="1">
            <a:off x="3580018" y="2706927"/>
            <a:ext cx="818031" cy="1949825"/>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28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8F07-59D7-C78A-5031-5575E8B7D4A1}"/>
              </a:ext>
            </a:extLst>
          </p:cNvPr>
          <p:cNvSpPr>
            <a:spLocks noGrp="1"/>
          </p:cNvSpPr>
          <p:nvPr>
            <p:ph type="title"/>
          </p:nvPr>
        </p:nvSpPr>
        <p:spPr/>
        <p:txBody>
          <a:bodyPr lIns="91440" tIns="45720" rIns="91440" bIns="45720" anchor="t"/>
          <a:lstStyle/>
          <a:p>
            <a:pPr algn="ctr"/>
            <a:r>
              <a:rPr lang="en" sz="1800" dirty="0">
                <a:solidFill>
                  <a:schemeClr val="dk1"/>
                </a:solidFill>
                <a:latin typeface="Times New Roman"/>
                <a:cs typeface="Times New Roman"/>
              </a:rPr>
              <a:t>      </a:t>
            </a:r>
            <a:r>
              <a:rPr lang="en" sz="4000" dirty="0">
                <a:solidFill>
                  <a:schemeClr val="bg1"/>
                </a:solidFill>
                <a:latin typeface="Times New Roman"/>
                <a:cs typeface="Times New Roman"/>
              </a:rPr>
              <a:t> PROPOSED METHODOLOGY</a:t>
            </a:r>
            <a:endParaRPr lang="en-US" sz="40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64F7BE7F-5AB3-D31E-75E1-1BF69AD962DF}"/>
              </a:ext>
            </a:extLst>
          </p:cNvPr>
          <p:cNvSpPr>
            <a:spLocks noGrp="1"/>
          </p:cNvSpPr>
          <p:nvPr>
            <p:ph idx="1"/>
          </p:nvPr>
        </p:nvSpPr>
        <p:spPr>
          <a:xfrm>
            <a:off x="838200" y="1254125"/>
            <a:ext cx="10515600" cy="4351338"/>
          </a:xfrm>
        </p:spPr>
        <p:txBody>
          <a:bodyPr vert="horz" lIns="91440" tIns="45720" rIns="91440" bIns="45720" rtlCol="0" anchor="t">
            <a:noAutofit/>
          </a:bodyPr>
          <a:lstStyle/>
          <a:p>
            <a:pPr marL="0" indent="0">
              <a:buNone/>
            </a:pPr>
            <a:r>
              <a:rPr lang="en-US" sz="1500" dirty="0">
                <a:ea typeface="+mn-lt"/>
                <a:cs typeface="+mn-lt"/>
              </a:rPr>
              <a:t>1. Market Research and </a:t>
            </a:r>
            <a:r>
              <a:rPr lang="en-US" sz="1500" err="1">
                <a:ea typeface="+mn-lt"/>
                <a:cs typeface="+mn-lt"/>
              </a:rPr>
              <a:t>PlanningIdentify</a:t>
            </a:r>
            <a:r>
              <a:rPr lang="en-US" sz="1500" dirty="0">
                <a:ea typeface="+mn-lt"/>
                <a:cs typeface="+mn-lt"/>
              </a:rPr>
              <a:t> the Target Audience: Determine the demographics, preferences, and behavior of potential users (e.g., students, book enthusiasts).Competitor Analysis: Analyze existing platforms (e.g., Amazon, eBay, OLX) to identify their strengths and </a:t>
            </a:r>
            <a:r>
              <a:rPr lang="en-US" sz="1500" err="1">
                <a:ea typeface="+mn-lt"/>
                <a:cs typeface="+mn-lt"/>
              </a:rPr>
              <a:t>weaknesses.Define</a:t>
            </a:r>
            <a:r>
              <a:rPr lang="en-US" sz="1500" dirty="0">
                <a:ea typeface="+mn-lt"/>
                <a:cs typeface="+mn-lt"/>
              </a:rPr>
              <a:t> Unique Selling Points (USPs): Identify what will make your platform stand out (e.g., lower fees, better user interface, specific focus on books).</a:t>
            </a:r>
            <a:endParaRPr lang="en-US" sz="1500" dirty="0">
              <a:cs typeface="Calibri"/>
            </a:endParaRPr>
          </a:p>
          <a:p>
            <a:pPr marL="0" indent="0">
              <a:buNone/>
            </a:pPr>
            <a:r>
              <a:rPr lang="en-US" sz="1500" dirty="0">
                <a:ea typeface="+mn-lt"/>
                <a:cs typeface="+mn-lt"/>
              </a:rPr>
              <a:t>2. Technical </a:t>
            </a:r>
            <a:r>
              <a:rPr lang="en-US" sz="1500" err="1">
                <a:ea typeface="+mn-lt"/>
                <a:cs typeface="+mn-lt"/>
              </a:rPr>
              <a:t>ArchitectureFrontend</a:t>
            </a:r>
            <a:r>
              <a:rPr lang="en-US" sz="1500" dirty="0">
                <a:ea typeface="+mn-lt"/>
                <a:cs typeface="+mn-lt"/>
              </a:rPr>
              <a:t> Development:User Interface (UI): Design a user-friendly interface using HTML, CSS, and JavaScript frameworks like React or </a:t>
            </a:r>
            <a:r>
              <a:rPr lang="en-US" sz="1500" err="1">
                <a:ea typeface="+mn-lt"/>
                <a:cs typeface="+mn-lt"/>
              </a:rPr>
              <a:t>Angular.User</a:t>
            </a:r>
            <a:r>
              <a:rPr lang="en-US" sz="1500" dirty="0">
                <a:ea typeface="+mn-lt"/>
                <a:cs typeface="+mn-lt"/>
              </a:rPr>
              <a:t> Experience (UX): Ensure smooth navigation, fast loading times, and mobile </a:t>
            </a:r>
            <a:r>
              <a:rPr lang="en-US" sz="1500" err="1">
                <a:ea typeface="+mn-lt"/>
                <a:cs typeface="+mn-lt"/>
              </a:rPr>
              <a:t>responsiveness.Backend</a:t>
            </a:r>
            <a:r>
              <a:rPr lang="en-US" sz="1500" dirty="0">
                <a:ea typeface="+mn-lt"/>
                <a:cs typeface="+mn-lt"/>
              </a:rPr>
              <a:t> </a:t>
            </a:r>
            <a:r>
              <a:rPr lang="en-US" sz="1500" err="1">
                <a:ea typeface="+mn-lt"/>
                <a:cs typeface="+mn-lt"/>
              </a:rPr>
              <a:t>Development:Server-Side</a:t>
            </a:r>
            <a:r>
              <a:rPr lang="en-US" sz="1500" dirty="0">
                <a:ea typeface="+mn-lt"/>
                <a:cs typeface="+mn-lt"/>
              </a:rPr>
              <a:t> Framework: Use frameworks like Node.js, Django, or Ruby on Rails for handling server-side </a:t>
            </a:r>
            <a:r>
              <a:rPr lang="en-US" sz="1500" err="1">
                <a:ea typeface="+mn-lt"/>
                <a:cs typeface="+mn-lt"/>
              </a:rPr>
              <a:t>operations.Database</a:t>
            </a:r>
            <a:r>
              <a:rPr lang="en-US" sz="1500" dirty="0">
                <a:ea typeface="+mn-lt"/>
                <a:cs typeface="+mn-lt"/>
              </a:rPr>
              <a:t> Management: Choose a robust database like PostgreSQL, MySQL, or MongoDB for storing user data, book listings, transactions, etc.</a:t>
            </a:r>
            <a:endParaRPr lang="en-US" sz="1500" dirty="0">
              <a:cs typeface="Calibri"/>
            </a:endParaRPr>
          </a:p>
          <a:p>
            <a:pPr marL="0" indent="0">
              <a:buNone/>
            </a:pPr>
            <a:r>
              <a:rPr lang="en-US" sz="1500" dirty="0">
                <a:ea typeface="+mn-lt"/>
                <a:cs typeface="+mn-lt"/>
              </a:rPr>
              <a:t>3. Core </a:t>
            </a:r>
            <a:r>
              <a:rPr lang="en-US" sz="1500" err="1">
                <a:ea typeface="+mn-lt"/>
                <a:cs typeface="+mn-lt"/>
              </a:rPr>
              <a:t>FeaturesUser</a:t>
            </a:r>
            <a:r>
              <a:rPr lang="en-US" sz="1500" dirty="0">
                <a:ea typeface="+mn-lt"/>
                <a:cs typeface="+mn-lt"/>
              </a:rPr>
              <a:t> Registration and </a:t>
            </a:r>
            <a:r>
              <a:rPr lang="en-US" sz="1500" err="1">
                <a:ea typeface="+mn-lt"/>
                <a:cs typeface="+mn-lt"/>
              </a:rPr>
              <a:t>Authentication:Implement</a:t>
            </a:r>
            <a:r>
              <a:rPr lang="en-US" sz="1500" dirty="0">
                <a:ea typeface="+mn-lt"/>
                <a:cs typeface="+mn-lt"/>
              </a:rPr>
              <a:t> secure sign-up and login processes using OAuth or </a:t>
            </a:r>
            <a:r>
              <a:rPr lang="en-US" sz="1500" err="1">
                <a:ea typeface="+mn-lt"/>
                <a:cs typeface="+mn-lt"/>
              </a:rPr>
              <a:t>JWT.Allow</a:t>
            </a:r>
            <a:r>
              <a:rPr lang="en-US" sz="1500" dirty="0">
                <a:ea typeface="+mn-lt"/>
                <a:cs typeface="+mn-lt"/>
              </a:rPr>
              <a:t> social media login (e.g., Google, Facebook).Book </a:t>
            </a:r>
            <a:r>
              <a:rPr lang="en-US" sz="1500" err="1">
                <a:ea typeface="+mn-lt"/>
                <a:cs typeface="+mn-lt"/>
              </a:rPr>
              <a:t>Listings:Enable</a:t>
            </a:r>
            <a:r>
              <a:rPr lang="en-US" sz="1500" dirty="0">
                <a:ea typeface="+mn-lt"/>
                <a:cs typeface="+mn-lt"/>
              </a:rPr>
              <a:t> users to create, edit, and delete book </a:t>
            </a:r>
            <a:r>
              <a:rPr lang="en-US" sz="1500" err="1">
                <a:ea typeface="+mn-lt"/>
                <a:cs typeface="+mn-lt"/>
              </a:rPr>
              <a:t>listings.Allow</a:t>
            </a:r>
            <a:r>
              <a:rPr lang="en-US" sz="1500" dirty="0">
                <a:ea typeface="+mn-lt"/>
                <a:cs typeface="+mn-lt"/>
              </a:rPr>
              <a:t> adding photos, descriptions, categories, and condition (new, used).Search and </a:t>
            </a:r>
            <a:r>
              <a:rPr lang="en-US" sz="1500" err="1">
                <a:ea typeface="+mn-lt"/>
                <a:cs typeface="+mn-lt"/>
              </a:rPr>
              <a:t>Filters:Develop</a:t>
            </a:r>
            <a:r>
              <a:rPr lang="en-US" sz="1500" dirty="0">
                <a:ea typeface="+mn-lt"/>
                <a:cs typeface="+mn-lt"/>
              </a:rPr>
              <a:t> a powerful search engine to find books by title, author, category, or </a:t>
            </a:r>
            <a:r>
              <a:rPr lang="en-US" sz="1500" err="1">
                <a:ea typeface="+mn-lt"/>
                <a:cs typeface="+mn-lt"/>
              </a:rPr>
              <a:t>condition.Implement</a:t>
            </a:r>
            <a:r>
              <a:rPr lang="en-US" sz="1500" dirty="0">
                <a:ea typeface="+mn-lt"/>
                <a:cs typeface="+mn-lt"/>
              </a:rPr>
              <a:t> filters for price range, location, and seller </a:t>
            </a:r>
            <a:r>
              <a:rPr lang="en-US" sz="1500" err="1">
                <a:ea typeface="+mn-lt"/>
                <a:cs typeface="+mn-lt"/>
              </a:rPr>
              <a:t>ratings.Buying</a:t>
            </a:r>
            <a:r>
              <a:rPr lang="en-US" sz="1500" dirty="0">
                <a:ea typeface="+mn-lt"/>
                <a:cs typeface="+mn-lt"/>
              </a:rPr>
              <a:t> and Selling </a:t>
            </a:r>
            <a:r>
              <a:rPr lang="en-US" sz="1500" err="1">
                <a:ea typeface="+mn-lt"/>
                <a:cs typeface="+mn-lt"/>
              </a:rPr>
              <a:t>Process:Facilitate</a:t>
            </a:r>
            <a:r>
              <a:rPr lang="en-US" sz="1500" dirty="0">
                <a:ea typeface="+mn-lt"/>
                <a:cs typeface="+mn-lt"/>
              </a:rPr>
              <a:t> direct messaging between buyers and </a:t>
            </a:r>
            <a:r>
              <a:rPr lang="en-US" sz="1500" err="1">
                <a:ea typeface="+mn-lt"/>
                <a:cs typeface="+mn-lt"/>
              </a:rPr>
              <a:t>sellers.Implement</a:t>
            </a:r>
            <a:r>
              <a:rPr lang="en-US" sz="1500" dirty="0">
                <a:ea typeface="+mn-lt"/>
                <a:cs typeface="+mn-lt"/>
              </a:rPr>
              <a:t> a secure payment gateway (e.g., Stripe, PayPal) for online </a:t>
            </a:r>
            <a:r>
              <a:rPr lang="en-US" sz="1500" err="1">
                <a:ea typeface="+mn-lt"/>
                <a:cs typeface="+mn-lt"/>
              </a:rPr>
              <a:t>transactions.Reviews</a:t>
            </a:r>
            <a:r>
              <a:rPr lang="en-US" sz="1500" dirty="0">
                <a:ea typeface="+mn-lt"/>
                <a:cs typeface="+mn-lt"/>
              </a:rPr>
              <a:t> and </a:t>
            </a:r>
            <a:r>
              <a:rPr lang="en-US" sz="1500" err="1">
                <a:ea typeface="+mn-lt"/>
                <a:cs typeface="+mn-lt"/>
              </a:rPr>
              <a:t>Ratings:Allow</a:t>
            </a:r>
            <a:r>
              <a:rPr lang="en-US" sz="1500" dirty="0">
                <a:ea typeface="+mn-lt"/>
                <a:cs typeface="+mn-lt"/>
              </a:rPr>
              <a:t> users to rate and review sellers and </a:t>
            </a:r>
            <a:r>
              <a:rPr lang="en-US" sz="1500" err="1">
                <a:ea typeface="+mn-lt"/>
                <a:cs typeface="+mn-lt"/>
              </a:rPr>
              <a:t>buyers.Display</a:t>
            </a:r>
            <a:r>
              <a:rPr lang="en-US" sz="1500" dirty="0">
                <a:ea typeface="+mn-lt"/>
                <a:cs typeface="+mn-lt"/>
              </a:rPr>
              <a:t> ratings on user profiles to build trust.</a:t>
            </a:r>
            <a:endParaRPr lang="en-US" sz="1500" dirty="0">
              <a:cs typeface="Calibri"/>
            </a:endParaRPr>
          </a:p>
          <a:p>
            <a:pPr marL="0" indent="0">
              <a:buNone/>
            </a:pPr>
            <a:r>
              <a:rPr lang="en-US" sz="1500" dirty="0">
                <a:ea typeface="+mn-lt"/>
                <a:cs typeface="+mn-lt"/>
              </a:rPr>
              <a:t>4. Advanced Features Recommendation </a:t>
            </a:r>
            <a:r>
              <a:rPr lang="en-US" sz="1500" err="1">
                <a:ea typeface="+mn-lt"/>
                <a:cs typeface="+mn-lt"/>
              </a:rPr>
              <a:t>System:Use</a:t>
            </a:r>
            <a:r>
              <a:rPr lang="en-US" sz="1500" dirty="0">
                <a:ea typeface="+mn-lt"/>
                <a:cs typeface="+mn-lt"/>
              </a:rPr>
              <a:t> machine learning algorithms to recommend books based on user preferences and past </a:t>
            </a:r>
            <a:r>
              <a:rPr lang="en-US" sz="1500" err="1">
                <a:ea typeface="+mn-lt"/>
                <a:cs typeface="+mn-lt"/>
              </a:rPr>
              <a:t>purchases.Wishlist</a:t>
            </a:r>
            <a:r>
              <a:rPr lang="en-US" sz="1500" dirty="0">
                <a:ea typeface="+mn-lt"/>
                <a:cs typeface="+mn-lt"/>
              </a:rPr>
              <a:t> and </a:t>
            </a:r>
            <a:r>
              <a:rPr lang="en-US" sz="1500" err="1">
                <a:ea typeface="+mn-lt"/>
                <a:cs typeface="+mn-lt"/>
              </a:rPr>
              <a:t>Notifications:Enable</a:t>
            </a:r>
            <a:r>
              <a:rPr lang="en-US" sz="1500" dirty="0">
                <a:ea typeface="+mn-lt"/>
                <a:cs typeface="+mn-lt"/>
              </a:rPr>
              <a:t> users to add books to their </a:t>
            </a:r>
            <a:r>
              <a:rPr lang="en-US" sz="1500" err="1">
                <a:ea typeface="+mn-lt"/>
                <a:cs typeface="+mn-lt"/>
              </a:rPr>
              <a:t>wishlist.Send</a:t>
            </a:r>
            <a:r>
              <a:rPr lang="en-US" sz="1500" dirty="0">
                <a:ea typeface="+mn-lt"/>
                <a:cs typeface="+mn-lt"/>
              </a:rPr>
              <a:t> notifications for price drops, new listings, and </a:t>
            </a:r>
            <a:r>
              <a:rPr lang="en-US" sz="1500" err="1">
                <a:ea typeface="+mn-lt"/>
                <a:cs typeface="+mn-lt"/>
              </a:rPr>
              <a:t>messages.Book</a:t>
            </a:r>
            <a:r>
              <a:rPr lang="en-US" sz="1500" dirty="0">
                <a:ea typeface="+mn-lt"/>
                <a:cs typeface="+mn-lt"/>
              </a:rPr>
              <a:t> Exchange </a:t>
            </a:r>
            <a:r>
              <a:rPr lang="en-US" sz="1500" err="1">
                <a:ea typeface="+mn-lt"/>
                <a:cs typeface="+mn-lt"/>
              </a:rPr>
              <a:t>Options:Allow</a:t>
            </a:r>
            <a:r>
              <a:rPr lang="en-US" sz="1500" dirty="0">
                <a:ea typeface="+mn-lt"/>
                <a:cs typeface="+mn-lt"/>
              </a:rPr>
              <a:t> users to exchange books instead of buying or selling.</a:t>
            </a:r>
            <a:endParaRPr lang="en-US" sz="1500" dirty="0">
              <a:cs typeface="Calibri"/>
            </a:endParaRPr>
          </a:p>
          <a:p>
            <a:pPr marL="0" indent="0">
              <a:buNone/>
            </a:pPr>
            <a:r>
              <a:rPr lang="en-US" sz="1500" dirty="0">
                <a:ea typeface="+mn-lt"/>
                <a:cs typeface="+mn-lt"/>
              </a:rPr>
              <a:t>5. Security </a:t>
            </a:r>
            <a:r>
              <a:rPr lang="en-US" sz="1500" err="1">
                <a:ea typeface="+mn-lt"/>
                <a:cs typeface="+mn-lt"/>
              </a:rPr>
              <a:t>MeasuresData</a:t>
            </a:r>
            <a:r>
              <a:rPr lang="en-US" sz="1500" dirty="0">
                <a:ea typeface="+mn-lt"/>
                <a:cs typeface="+mn-lt"/>
              </a:rPr>
              <a:t> Encryption: Encrypt sensitive user data using SSL/</a:t>
            </a:r>
            <a:r>
              <a:rPr lang="en-US" sz="1500" err="1">
                <a:ea typeface="+mn-lt"/>
                <a:cs typeface="+mn-lt"/>
              </a:rPr>
              <a:t>TLS.Fraud</a:t>
            </a:r>
            <a:r>
              <a:rPr lang="en-US" sz="1500" dirty="0">
                <a:ea typeface="+mn-lt"/>
                <a:cs typeface="+mn-lt"/>
              </a:rPr>
              <a:t> Prevention: Implement measures to detect and prevent fraudulent </a:t>
            </a:r>
            <a:r>
              <a:rPr lang="en-US" sz="1500" err="1">
                <a:ea typeface="+mn-lt"/>
                <a:cs typeface="+mn-lt"/>
              </a:rPr>
              <a:t>activities.Regular</a:t>
            </a:r>
            <a:r>
              <a:rPr lang="en-US" sz="1500" dirty="0">
                <a:ea typeface="+mn-lt"/>
                <a:cs typeface="+mn-lt"/>
              </a:rPr>
              <a:t> Security Audits: Conduct periodic security audits and vulnerability assessments.</a:t>
            </a:r>
            <a:endParaRPr lang="en-US" sz="1500" dirty="0">
              <a:cs typeface="Calibri"/>
            </a:endParaRPr>
          </a:p>
          <a:p>
            <a:endParaRPr lang="en-US" sz="1500" dirty="0">
              <a:cs typeface="Calibri"/>
            </a:endParaRPr>
          </a:p>
        </p:txBody>
      </p:sp>
      <p:sp>
        <p:nvSpPr>
          <p:cNvPr id="4" name="Date Placeholder 3">
            <a:extLst>
              <a:ext uri="{FF2B5EF4-FFF2-40B4-BE49-F238E27FC236}">
                <a16:creationId xmlns:a16="http://schemas.microsoft.com/office/drawing/2014/main" id="{B7B54815-AB6F-30B4-E069-168B137691E9}"/>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60375A4D-944E-2620-5136-B40CAAE08141}"/>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3859AE7A-2255-DFCB-9232-769DEF1EF9BD}"/>
              </a:ext>
            </a:extLst>
          </p:cNvPr>
          <p:cNvSpPr>
            <a:spLocks noGrp="1"/>
          </p:cNvSpPr>
          <p:nvPr>
            <p:ph type="sldNum" sz="quarter" idx="12"/>
          </p:nvPr>
        </p:nvSpPr>
        <p:spPr/>
        <p:txBody>
          <a:bodyPr/>
          <a:lstStyle/>
          <a:p>
            <a:fld id="{A077875A-C543-421C-8492-0CD8B6D4111C}" type="slidenum">
              <a:rPr lang="en-IN" smtClean="0"/>
              <a:pPr/>
              <a:t>11</a:t>
            </a:fld>
            <a:endParaRPr lang="en-IN"/>
          </a:p>
        </p:txBody>
      </p:sp>
    </p:spTree>
    <p:extLst>
      <p:ext uri="{BB962C8B-B14F-4D97-AF65-F5344CB8AC3E}">
        <p14:creationId xmlns:p14="http://schemas.microsoft.com/office/powerpoint/2010/main" val="3322709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E36-CE06-BB0D-2D69-C4B743DDBAC2}"/>
              </a:ext>
            </a:extLst>
          </p:cNvPr>
          <p:cNvSpPr>
            <a:spLocks noGrp="1"/>
          </p:cNvSpPr>
          <p:nvPr>
            <p:ph type="title"/>
          </p:nvPr>
        </p:nvSpPr>
        <p:spPr/>
        <p:txBody>
          <a:bodyPr lIns="91440" tIns="45720" rIns="91440" bIns="45720" anchor="t"/>
          <a:lstStyle/>
          <a:p>
            <a:pPr algn="ctr"/>
            <a:r>
              <a:rPr lang="en-US" dirty="0">
                <a:cs typeface="Calibri Light"/>
              </a:rPr>
              <a:t>    </a:t>
            </a:r>
            <a:r>
              <a:rPr lang="en-US" sz="4000" dirty="0">
                <a:solidFill>
                  <a:schemeClr val="bg1"/>
                </a:solidFill>
                <a:latin typeface="Times New Roman"/>
                <a:cs typeface="Calibri Light"/>
              </a:rPr>
              <a:t>EXPECTED OUTCOMES</a:t>
            </a:r>
            <a:endParaRPr lang="en-US" sz="40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B9B40091-BB90-A0B6-A03E-ACF8C5B86525}"/>
              </a:ext>
            </a:extLst>
          </p:cNvPr>
          <p:cNvSpPr>
            <a:spLocks noGrp="1"/>
          </p:cNvSpPr>
          <p:nvPr>
            <p:ph idx="1"/>
          </p:nvPr>
        </p:nvSpPr>
        <p:spPr/>
        <p:txBody>
          <a:bodyPr vert="horz" lIns="91440" tIns="45720" rIns="91440" bIns="45720" rtlCol="0" anchor="t">
            <a:normAutofit/>
          </a:bodyPr>
          <a:lstStyle/>
          <a:p>
            <a:pPr marL="0" indent="0">
              <a:buNone/>
            </a:pPr>
            <a:r>
              <a:rPr lang="en-US" sz="1500" dirty="0">
                <a:ea typeface="+mn-lt"/>
                <a:cs typeface="+mn-lt"/>
              </a:rPr>
              <a:t>1. User Engagement and </a:t>
            </a:r>
            <a:r>
              <a:rPr lang="en-US" sz="1500" err="1">
                <a:ea typeface="+mn-lt"/>
                <a:cs typeface="+mn-lt"/>
              </a:rPr>
              <a:t>GrowthUser</a:t>
            </a:r>
            <a:r>
              <a:rPr lang="en-US" sz="1500" dirty="0">
                <a:ea typeface="+mn-lt"/>
                <a:cs typeface="+mn-lt"/>
              </a:rPr>
              <a:t> Base Expansion: Growing number of registered </a:t>
            </a:r>
            <a:r>
              <a:rPr lang="en-US" sz="1500" err="1">
                <a:ea typeface="+mn-lt"/>
                <a:cs typeface="+mn-lt"/>
              </a:rPr>
              <a:t>users.Active</a:t>
            </a:r>
            <a:r>
              <a:rPr lang="en-US" sz="1500" dirty="0">
                <a:ea typeface="+mn-lt"/>
                <a:cs typeface="+mn-lt"/>
              </a:rPr>
              <a:t> Users: High engagement with frequent listings and </a:t>
            </a:r>
            <a:r>
              <a:rPr lang="en-US" sz="1500" err="1">
                <a:ea typeface="+mn-lt"/>
                <a:cs typeface="+mn-lt"/>
              </a:rPr>
              <a:t>transactions.User</a:t>
            </a:r>
            <a:r>
              <a:rPr lang="en-US" sz="1500" dirty="0">
                <a:ea typeface="+mn-lt"/>
                <a:cs typeface="+mn-lt"/>
              </a:rPr>
              <a:t> Retention: Strong retention rates and positive user feedback.</a:t>
            </a:r>
            <a:endParaRPr lang="en-US" sz="1500" dirty="0">
              <a:cs typeface="Calibri"/>
            </a:endParaRPr>
          </a:p>
          <a:p>
            <a:pPr marL="0" indent="0">
              <a:buNone/>
            </a:pPr>
            <a:r>
              <a:rPr lang="en-US" sz="1500" dirty="0">
                <a:ea typeface="+mn-lt"/>
                <a:cs typeface="+mn-lt"/>
              </a:rPr>
              <a:t>2. Financial </a:t>
            </a:r>
            <a:r>
              <a:rPr lang="en-US" sz="1500" err="1">
                <a:ea typeface="+mn-lt"/>
                <a:cs typeface="+mn-lt"/>
              </a:rPr>
              <a:t>PerformanceRevenue</a:t>
            </a:r>
            <a:r>
              <a:rPr lang="en-US" sz="1500" dirty="0">
                <a:ea typeface="+mn-lt"/>
                <a:cs typeface="+mn-lt"/>
              </a:rPr>
              <a:t> Growth: Increasing income from fees, premium services, and </a:t>
            </a:r>
            <a:r>
              <a:rPr lang="en-US" sz="1500" err="1">
                <a:ea typeface="+mn-lt"/>
                <a:cs typeface="+mn-lt"/>
              </a:rPr>
              <a:t>ads.Cost</a:t>
            </a:r>
            <a:r>
              <a:rPr lang="en-US" sz="1500" dirty="0">
                <a:ea typeface="+mn-lt"/>
                <a:cs typeface="+mn-lt"/>
              </a:rPr>
              <a:t> Efficiency: Managing operational costs </a:t>
            </a:r>
            <a:r>
              <a:rPr lang="en-US" sz="1500" err="1">
                <a:ea typeface="+mn-lt"/>
                <a:cs typeface="+mn-lt"/>
              </a:rPr>
              <a:t>effectively.Profitability</a:t>
            </a:r>
            <a:r>
              <a:rPr lang="en-US" sz="1500" dirty="0">
                <a:ea typeface="+mn-lt"/>
                <a:cs typeface="+mn-lt"/>
              </a:rPr>
              <a:t>: Achieving healthy profit margins.</a:t>
            </a:r>
            <a:endParaRPr lang="en-US" sz="1500" dirty="0">
              <a:cs typeface="Calibri"/>
            </a:endParaRPr>
          </a:p>
          <a:p>
            <a:pPr marL="0" indent="0">
              <a:buNone/>
            </a:pPr>
            <a:r>
              <a:rPr lang="en-US" sz="1500" dirty="0">
                <a:ea typeface="+mn-lt"/>
                <a:cs typeface="+mn-lt"/>
              </a:rPr>
              <a:t>3. Platform Functionality and </a:t>
            </a:r>
            <a:r>
              <a:rPr lang="en-US" sz="1500" err="1">
                <a:ea typeface="+mn-lt"/>
                <a:cs typeface="+mn-lt"/>
              </a:rPr>
              <a:t>PerformanceScalability</a:t>
            </a:r>
            <a:r>
              <a:rPr lang="en-US" sz="1500" dirty="0">
                <a:ea typeface="+mn-lt"/>
                <a:cs typeface="+mn-lt"/>
              </a:rPr>
              <a:t>: Handling increased user activity </a:t>
            </a:r>
            <a:r>
              <a:rPr lang="en-US" sz="1500" err="1">
                <a:ea typeface="+mn-lt"/>
                <a:cs typeface="+mn-lt"/>
              </a:rPr>
              <a:t>smoothly.Security</a:t>
            </a:r>
            <a:r>
              <a:rPr lang="en-US" sz="1500" dirty="0">
                <a:ea typeface="+mn-lt"/>
                <a:cs typeface="+mn-lt"/>
              </a:rPr>
              <a:t>: Ensuring robust data protection and fraud </a:t>
            </a:r>
            <a:r>
              <a:rPr lang="en-US" sz="1500" err="1">
                <a:ea typeface="+mn-lt"/>
                <a:cs typeface="+mn-lt"/>
              </a:rPr>
              <a:t>prevention.User</a:t>
            </a:r>
            <a:r>
              <a:rPr lang="en-US" sz="1500" dirty="0">
                <a:ea typeface="+mn-lt"/>
                <a:cs typeface="+mn-lt"/>
              </a:rPr>
              <a:t> Experience: Providing an intuitive and seamless interface.</a:t>
            </a:r>
            <a:endParaRPr lang="en-US" sz="1500" dirty="0">
              <a:cs typeface="Calibri"/>
            </a:endParaRPr>
          </a:p>
          <a:p>
            <a:pPr marL="0" indent="0">
              <a:buNone/>
            </a:pPr>
            <a:r>
              <a:rPr lang="en-US" sz="1500" dirty="0">
                <a:ea typeface="+mn-lt"/>
                <a:cs typeface="+mn-lt"/>
              </a:rPr>
              <a:t>4. Market </a:t>
            </a:r>
            <a:r>
              <a:rPr lang="en-US" sz="1500" err="1">
                <a:ea typeface="+mn-lt"/>
                <a:cs typeface="+mn-lt"/>
              </a:rPr>
              <a:t>ImpactMarket</a:t>
            </a:r>
            <a:r>
              <a:rPr lang="en-US" sz="1500" dirty="0">
                <a:ea typeface="+mn-lt"/>
                <a:cs typeface="+mn-lt"/>
              </a:rPr>
              <a:t> Share: Gaining a significant position in the online book </a:t>
            </a:r>
            <a:r>
              <a:rPr lang="en-US" sz="1500" err="1">
                <a:ea typeface="+mn-lt"/>
                <a:cs typeface="+mn-lt"/>
              </a:rPr>
              <a:t>market.Brand</a:t>
            </a:r>
            <a:r>
              <a:rPr lang="en-US" sz="1500" dirty="0">
                <a:ea typeface="+mn-lt"/>
                <a:cs typeface="+mn-lt"/>
              </a:rPr>
              <a:t> Recognition: Building a strong, reputable </a:t>
            </a:r>
            <a:r>
              <a:rPr lang="en-US" sz="1500" err="1">
                <a:ea typeface="+mn-lt"/>
                <a:cs typeface="+mn-lt"/>
              </a:rPr>
              <a:t>brand.Partnerships</a:t>
            </a:r>
            <a:r>
              <a:rPr lang="en-US" sz="1500" dirty="0">
                <a:ea typeface="+mn-lt"/>
                <a:cs typeface="+mn-lt"/>
              </a:rPr>
              <a:t>: Forming strategic alliances to enhance credibility and reach.</a:t>
            </a:r>
            <a:endParaRPr lang="en-US" sz="1500" dirty="0">
              <a:cs typeface="Calibri"/>
            </a:endParaRPr>
          </a:p>
          <a:p>
            <a:pPr marL="0" indent="0">
              <a:buNone/>
            </a:pPr>
            <a:r>
              <a:rPr lang="en-US" sz="1500" dirty="0">
                <a:ea typeface="+mn-lt"/>
                <a:cs typeface="+mn-lt"/>
              </a:rPr>
              <a:t>5. Social and Community </a:t>
            </a:r>
            <a:r>
              <a:rPr lang="en-US" sz="1500" err="1">
                <a:ea typeface="+mn-lt"/>
                <a:cs typeface="+mn-lt"/>
              </a:rPr>
              <a:t>ImpactAccessibility</a:t>
            </a:r>
            <a:r>
              <a:rPr lang="en-US" sz="1500" dirty="0">
                <a:ea typeface="+mn-lt"/>
                <a:cs typeface="+mn-lt"/>
              </a:rPr>
              <a:t>: Making books available to a wider </a:t>
            </a:r>
            <a:r>
              <a:rPr lang="en-US" sz="1500" err="1">
                <a:ea typeface="+mn-lt"/>
                <a:cs typeface="+mn-lt"/>
              </a:rPr>
              <a:t>audience.Sustainability</a:t>
            </a:r>
            <a:r>
              <a:rPr lang="en-US" sz="1500" dirty="0">
                <a:ea typeface="+mn-lt"/>
                <a:cs typeface="+mn-lt"/>
              </a:rPr>
              <a:t>: Promoting the reuse and recycling of </a:t>
            </a:r>
            <a:r>
              <a:rPr lang="en-US" sz="1500" err="1">
                <a:ea typeface="+mn-lt"/>
                <a:cs typeface="+mn-lt"/>
              </a:rPr>
              <a:t>books.Community</a:t>
            </a:r>
            <a:r>
              <a:rPr lang="en-US" sz="1500" dirty="0">
                <a:ea typeface="+mn-lt"/>
                <a:cs typeface="+mn-lt"/>
              </a:rPr>
              <a:t> Building: Fostering a community of book enthusiasts.</a:t>
            </a:r>
            <a:endParaRPr lang="en-US" sz="1500" dirty="0">
              <a:cs typeface="Calibri"/>
            </a:endParaRPr>
          </a:p>
          <a:p>
            <a:pPr marL="0" indent="0">
              <a:buNone/>
            </a:pPr>
            <a:r>
              <a:rPr lang="en-US" sz="1500" dirty="0">
                <a:ea typeface="+mn-lt"/>
                <a:cs typeface="+mn-lt"/>
              </a:rPr>
              <a:t>6. Innovation and </a:t>
            </a:r>
            <a:r>
              <a:rPr lang="en-US" sz="1500" err="1">
                <a:ea typeface="+mn-lt"/>
                <a:cs typeface="+mn-lt"/>
              </a:rPr>
              <a:t>ImprovementContinuous</a:t>
            </a:r>
            <a:r>
              <a:rPr lang="en-US" sz="1500" dirty="0">
                <a:ea typeface="+mn-lt"/>
                <a:cs typeface="+mn-lt"/>
              </a:rPr>
              <a:t> Innovation: Regularly adding new features and improvements.</a:t>
            </a:r>
            <a:endParaRPr lang="en-US" sz="1500" dirty="0">
              <a:cs typeface="Calibri"/>
            </a:endParaRPr>
          </a:p>
        </p:txBody>
      </p:sp>
      <p:sp>
        <p:nvSpPr>
          <p:cNvPr id="4" name="Date Placeholder 3">
            <a:extLst>
              <a:ext uri="{FF2B5EF4-FFF2-40B4-BE49-F238E27FC236}">
                <a16:creationId xmlns:a16="http://schemas.microsoft.com/office/drawing/2014/main" id="{878B87E2-D637-55B8-2575-6E159E99B223}"/>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C404E1CA-066A-0A53-1C78-02E4B36188EC}"/>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E8F1C7BF-D23E-CCAD-B51E-0D03F64D09A9}"/>
              </a:ext>
            </a:extLst>
          </p:cNvPr>
          <p:cNvSpPr>
            <a:spLocks noGrp="1"/>
          </p:cNvSpPr>
          <p:nvPr>
            <p:ph type="sldNum" sz="quarter" idx="12"/>
          </p:nvPr>
        </p:nvSpPr>
        <p:spPr/>
        <p:txBody>
          <a:bodyPr/>
          <a:lstStyle/>
          <a:p>
            <a:fld id="{A077875A-C543-421C-8492-0CD8B6D4111C}" type="slidenum">
              <a:rPr lang="en-IN" smtClean="0"/>
              <a:pPr/>
              <a:t>12</a:t>
            </a:fld>
            <a:endParaRPr lang="en-IN"/>
          </a:p>
        </p:txBody>
      </p:sp>
    </p:spTree>
    <p:extLst>
      <p:ext uri="{BB962C8B-B14F-4D97-AF65-F5344CB8AC3E}">
        <p14:creationId xmlns:p14="http://schemas.microsoft.com/office/powerpoint/2010/main" val="2353747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E012-4ACD-6C71-E8AF-FF13A54AA4BB}"/>
              </a:ext>
            </a:extLst>
          </p:cNvPr>
          <p:cNvSpPr>
            <a:spLocks noGrp="1"/>
          </p:cNvSpPr>
          <p:nvPr>
            <p:ph type="title"/>
          </p:nvPr>
        </p:nvSpPr>
        <p:spPr/>
        <p:txBody>
          <a:bodyPr lIns="91440" tIns="45720" rIns="91440" bIns="45720" anchor="t"/>
          <a:lstStyle/>
          <a:p>
            <a:pPr algn="ctr"/>
            <a:r>
              <a:rPr lang="en-US" dirty="0">
                <a:cs typeface="Calibri Light"/>
              </a:rPr>
              <a:t>      </a:t>
            </a:r>
            <a:r>
              <a:rPr lang="en-US" sz="4000" dirty="0">
                <a:latin typeface="Times New Roman"/>
                <a:cs typeface="Calibri Light"/>
              </a:rPr>
              <a:t> </a:t>
            </a:r>
            <a:r>
              <a:rPr lang="en-US" sz="4000" dirty="0">
                <a:solidFill>
                  <a:schemeClr val="bg1"/>
                </a:solidFill>
                <a:latin typeface="Times New Roman"/>
                <a:cs typeface="Calibri Light"/>
              </a:rPr>
              <a:t>CONCLUSION</a:t>
            </a:r>
            <a:endParaRPr lang="en-US" sz="40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7A2BFE29-791D-4000-DFD2-715FE6F8431D}"/>
              </a:ext>
            </a:extLst>
          </p:cNvPr>
          <p:cNvSpPr>
            <a:spLocks noGrp="1"/>
          </p:cNvSpPr>
          <p:nvPr>
            <p:ph idx="1"/>
          </p:nvPr>
        </p:nvSpPr>
        <p:spPr>
          <a:xfrm>
            <a:off x="714935" y="2004920"/>
            <a:ext cx="10515600" cy="4351338"/>
          </a:xfrm>
        </p:spPr>
        <p:txBody>
          <a:bodyPr vert="horz" lIns="91440" tIns="45720" rIns="91440" bIns="45720" rtlCol="0" anchor="t">
            <a:normAutofit/>
          </a:bodyPr>
          <a:lstStyle/>
          <a:p>
            <a:pPr marL="0" indent="0">
              <a:buNone/>
            </a:pPr>
            <a:r>
              <a:rPr lang="en-US" sz="2400" dirty="0">
                <a:ea typeface="+mn-lt"/>
                <a:cs typeface="+mn-lt"/>
              </a:rPr>
              <a:t>The proposed book selling and buying platform aims to deliver significant benefits across user engagement, financial performance, functionality, market impact, and social influence. By expanding the user base, ensuring high retention, and achieving revenue growth while maintaining cost efficiency, the platform is set to become a prominent player in the online book market. Robust security, an intuitive user interface, and continuous innovation will drive user satisfaction and platform reliability. Additionally, promoting sustainability and building a community of book enthusiasts will enhance its social impact, establishing a trusted and valuable marketplace for book lovers.</a:t>
            </a:r>
            <a:endParaRPr lang="en-US" sz="2400">
              <a:cs typeface="Calibri"/>
            </a:endParaRPr>
          </a:p>
        </p:txBody>
      </p:sp>
      <p:sp>
        <p:nvSpPr>
          <p:cNvPr id="4" name="Date Placeholder 3">
            <a:extLst>
              <a:ext uri="{FF2B5EF4-FFF2-40B4-BE49-F238E27FC236}">
                <a16:creationId xmlns:a16="http://schemas.microsoft.com/office/drawing/2014/main" id="{82F8ADF4-1C3C-2222-A9C6-C4662AF50CB6}"/>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19C96648-FA0B-4F78-03FE-B724C2FFDC3C}"/>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5000E2E2-9FC4-92E9-6BA3-B4FCCB3188B7}"/>
              </a:ext>
            </a:extLst>
          </p:cNvPr>
          <p:cNvSpPr>
            <a:spLocks noGrp="1"/>
          </p:cNvSpPr>
          <p:nvPr>
            <p:ph type="sldNum" sz="quarter" idx="12"/>
          </p:nvPr>
        </p:nvSpPr>
        <p:spPr/>
        <p:txBody>
          <a:bodyPr/>
          <a:lstStyle/>
          <a:p>
            <a:fld id="{A077875A-C543-421C-8492-0CD8B6D4111C}" type="slidenum">
              <a:rPr lang="en-IN" smtClean="0"/>
              <a:pPr/>
              <a:t>13</a:t>
            </a:fld>
            <a:endParaRPr lang="en-IN"/>
          </a:p>
        </p:txBody>
      </p:sp>
    </p:spTree>
    <p:extLst>
      <p:ext uri="{BB962C8B-B14F-4D97-AF65-F5344CB8AC3E}">
        <p14:creationId xmlns:p14="http://schemas.microsoft.com/office/powerpoint/2010/main" val="362656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8A30-6ABF-DA4A-9A5B-0F6ACBFB0D98}"/>
              </a:ext>
            </a:extLst>
          </p:cNvPr>
          <p:cNvSpPr>
            <a:spLocks noGrp="1"/>
          </p:cNvSpPr>
          <p:nvPr>
            <p:ph type="title"/>
          </p:nvPr>
        </p:nvSpPr>
        <p:spPr/>
        <p:txBody>
          <a:bodyPr lIns="91440" tIns="45720" rIns="91440" bIns="45720" anchor="t"/>
          <a:lstStyle/>
          <a:p>
            <a:pPr algn="ctr"/>
            <a:r>
              <a:rPr lang="en-US" sz="4000" dirty="0">
                <a:solidFill>
                  <a:schemeClr val="bg1"/>
                </a:solidFill>
                <a:latin typeface="Times New Roman"/>
                <a:cs typeface="Calibri Light"/>
              </a:rPr>
              <a:t>   REFERENCES</a:t>
            </a:r>
            <a:endParaRPr lang="en-US" sz="4000" dirty="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48F8ABD1-5CFB-041F-6484-8BDAAFE6464A}"/>
              </a:ext>
            </a:extLst>
          </p:cNvPr>
          <p:cNvSpPr>
            <a:spLocks noGrp="1"/>
          </p:cNvSpPr>
          <p:nvPr>
            <p:ph idx="1"/>
          </p:nvPr>
        </p:nvSpPr>
        <p:spPr/>
        <p:txBody>
          <a:bodyPr vert="horz" lIns="91440" tIns="45720" rIns="91440" bIns="45720" rtlCol="0" anchor="t">
            <a:normAutofit/>
          </a:bodyPr>
          <a:lstStyle/>
          <a:p>
            <a:r>
              <a:rPr lang="en-US" dirty="0">
                <a:cs typeface="Calibri"/>
                <a:hlinkClick r:id="rId2"/>
              </a:rPr>
              <a:t>www.booksource.com</a:t>
            </a:r>
            <a:endParaRPr lang="en-US">
              <a:cs typeface="Calibri"/>
            </a:endParaRPr>
          </a:p>
          <a:p>
            <a:r>
              <a:rPr lang="en-US" dirty="0">
                <a:cs typeface="Calibri"/>
                <a:hlinkClick r:id="rId3"/>
              </a:rPr>
              <a:t>www.booksourcebanter.com</a:t>
            </a:r>
            <a:endParaRPr lang="en-US" dirty="0">
              <a:cs typeface="Calibri"/>
            </a:endParaRPr>
          </a:p>
          <a:p>
            <a:r>
              <a:rPr lang="en-US" dirty="0">
                <a:cs typeface="Calibri"/>
                <a:hlinkClick r:id="rId4"/>
              </a:rPr>
              <a:t>www.milenniumbooksource.com</a:t>
            </a:r>
            <a:endParaRPr lang="en-US" dirty="0">
              <a:cs typeface="Calibri"/>
            </a:endParaRPr>
          </a:p>
          <a:p>
            <a:r>
              <a:rPr lang="en-US" dirty="0">
                <a:cs typeface="Calibri"/>
                <a:hlinkClick r:id="rId5"/>
              </a:rPr>
              <a:t>www.ieee.org</a:t>
            </a:r>
            <a:endParaRPr lang="en-US" dirty="0">
              <a:cs typeface="Calibri"/>
            </a:endParaRPr>
          </a:p>
          <a:p>
            <a:endParaRPr lang="en-US" dirty="0">
              <a:cs typeface="Calibri"/>
            </a:endParaRPr>
          </a:p>
          <a:p>
            <a:endParaRPr lang="en-US" dirty="0">
              <a:cs typeface="Calibri"/>
            </a:endParaRPr>
          </a:p>
        </p:txBody>
      </p:sp>
      <p:sp>
        <p:nvSpPr>
          <p:cNvPr id="4" name="Date Placeholder 3">
            <a:extLst>
              <a:ext uri="{FF2B5EF4-FFF2-40B4-BE49-F238E27FC236}">
                <a16:creationId xmlns:a16="http://schemas.microsoft.com/office/drawing/2014/main" id="{00367A9B-65A0-9939-4788-002F80F2FB9C}"/>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E2507FAB-8707-D21E-2DB5-2B06F29A9853}"/>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658F3DCB-5458-561B-BB79-DD8697D04C33}"/>
              </a:ext>
            </a:extLst>
          </p:cNvPr>
          <p:cNvSpPr>
            <a:spLocks noGrp="1"/>
          </p:cNvSpPr>
          <p:nvPr>
            <p:ph type="sldNum" sz="quarter" idx="12"/>
          </p:nvPr>
        </p:nvSpPr>
        <p:spPr/>
        <p:txBody>
          <a:bodyPr/>
          <a:lstStyle/>
          <a:p>
            <a:fld id="{A077875A-C543-421C-8492-0CD8B6D4111C}" type="slidenum">
              <a:rPr lang="en-IN" smtClean="0"/>
              <a:pPr/>
              <a:t>14</a:t>
            </a:fld>
            <a:endParaRPr lang="en-IN"/>
          </a:p>
        </p:txBody>
      </p:sp>
    </p:spTree>
    <p:extLst>
      <p:ext uri="{BB962C8B-B14F-4D97-AF65-F5344CB8AC3E}">
        <p14:creationId xmlns:p14="http://schemas.microsoft.com/office/powerpoint/2010/main" val="356263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8D1A33-E967-E022-3885-F6C080BE77E6}"/>
              </a:ext>
            </a:extLst>
          </p:cNvPr>
          <p:cNvSpPr>
            <a:spLocks noGrp="1"/>
          </p:cNvSpPr>
          <p:nvPr>
            <p:ph type="dt" sz="half" idx="10"/>
          </p:nvPr>
        </p:nvSpPr>
        <p:spPr>
          <a:xfrm>
            <a:off x="106664" y="6356350"/>
            <a:ext cx="2743200" cy="365125"/>
          </a:xfrm>
        </p:spPr>
        <p:txBody>
          <a:bodyPr/>
          <a:lstStyle/>
          <a:p>
            <a:pPr algn="l"/>
            <a:fld id="{D96ED6C1-B4B0-42F9-AC60-B7A785F7711D}" type="datetime1">
              <a:rPr lang="en-IN" sz="1600" smtClean="0"/>
              <a:pPr algn="l"/>
              <a:t>19-06-2024</a:t>
            </a:fld>
            <a:endParaRPr lang="en-IN" dirty="0"/>
          </a:p>
        </p:txBody>
      </p:sp>
      <p:sp>
        <p:nvSpPr>
          <p:cNvPr id="5" name="Footer Placeholder 4">
            <a:extLst>
              <a:ext uri="{FF2B5EF4-FFF2-40B4-BE49-F238E27FC236}">
                <a16:creationId xmlns:a16="http://schemas.microsoft.com/office/drawing/2014/main" id="{71C5F69E-7057-03A2-8CB2-EAF919482CBB}"/>
              </a:ext>
            </a:extLst>
          </p:cNvPr>
          <p:cNvSpPr>
            <a:spLocks noGrp="1"/>
          </p:cNvSpPr>
          <p:nvPr>
            <p:ph type="ftr" sz="quarter" idx="11"/>
          </p:nvPr>
        </p:nvSpPr>
        <p:spPr>
          <a:xfrm>
            <a:off x="3699810" y="6356350"/>
            <a:ext cx="5430130" cy="365125"/>
          </a:xfrm>
        </p:spPr>
        <p:txBody>
          <a:bodyPr/>
          <a:lstStyle/>
          <a:p>
            <a:r>
              <a:rPr lang="en-US" sz="1600" dirty="0"/>
              <a:t>Department of Information Science &amp; Engineering</a:t>
            </a:r>
            <a:endParaRPr lang="en-IN" sz="1600" dirty="0"/>
          </a:p>
        </p:txBody>
      </p:sp>
      <p:sp>
        <p:nvSpPr>
          <p:cNvPr id="6" name="Slide Number Placeholder 5">
            <a:extLst>
              <a:ext uri="{FF2B5EF4-FFF2-40B4-BE49-F238E27FC236}">
                <a16:creationId xmlns:a16="http://schemas.microsoft.com/office/drawing/2014/main" id="{8836AC23-E663-9913-61BA-5C79721AE3F8}"/>
              </a:ext>
            </a:extLst>
          </p:cNvPr>
          <p:cNvSpPr>
            <a:spLocks noGrp="1"/>
          </p:cNvSpPr>
          <p:nvPr>
            <p:ph type="sldNum" sz="quarter" idx="12"/>
          </p:nvPr>
        </p:nvSpPr>
        <p:spPr>
          <a:xfrm>
            <a:off x="9342136" y="6356350"/>
            <a:ext cx="2743200" cy="365125"/>
          </a:xfrm>
        </p:spPr>
        <p:txBody>
          <a:bodyPr/>
          <a:lstStyle/>
          <a:p>
            <a:pPr algn="r"/>
            <a:fld id="{A077875A-C543-421C-8492-0CD8B6D4111C}" type="slidenum">
              <a:rPr lang="en-IN" sz="1600" smtClean="0"/>
              <a:pPr algn="r"/>
              <a:t>15</a:t>
            </a:fld>
            <a:endParaRPr lang="en-IN" dirty="0"/>
          </a:p>
        </p:txBody>
      </p:sp>
      <p:pic>
        <p:nvPicPr>
          <p:cNvPr id="2" name="Picture 1">
            <a:extLst>
              <a:ext uri="{FF2B5EF4-FFF2-40B4-BE49-F238E27FC236}">
                <a16:creationId xmlns:a16="http://schemas.microsoft.com/office/drawing/2014/main" id="{206C1E78-9D46-3B27-213A-0F8BA16926CD}"/>
              </a:ext>
            </a:extLst>
          </p:cNvPr>
          <p:cNvPicPr>
            <a:picLocks noChangeAspect="1"/>
          </p:cNvPicPr>
          <p:nvPr/>
        </p:nvPicPr>
        <p:blipFill>
          <a:blip r:embed="rId2"/>
          <a:stretch>
            <a:fillRect/>
          </a:stretch>
        </p:blipFill>
        <p:spPr>
          <a:xfrm>
            <a:off x="2" y="1114986"/>
            <a:ext cx="12191998" cy="5748616"/>
          </a:xfrm>
          <a:prstGeom prst="rect">
            <a:avLst/>
          </a:prstGeom>
        </p:spPr>
      </p:pic>
      <p:sp>
        <p:nvSpPr>
          <p:cNvPr id="7" name="Rectangle 6">
            <a:extLst>
              <a:ext uri="{FF2B5EF4-FFF2-40B4-BE49-F238E27FC236}">
                <a16:creationId xmlns:a16="http://schemas.microsoft.com/office/drawing/2014/main" id="{C205EB8F-83E4-CAA8-4263-B543EBB03D97}"/>
              </a:ext>
            </a:extLst>
          </p:cNvPr>
          <p:cNvSpPr/>
          <p:nvPr/>
        </p:nvSpPr>
        <p:spPr>
          <a:xfrm>
            <a:off x="4538108" y="3105258"/>
            <a:ext cx="3473824" cy="103094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latin typeface="Book Antiqua"/>
              </a:rPr>
              <a:t>THANK YOU</a:t>
            </a:r>
            <a:endParaRPr lang="en-US" sz="4000" dirty="0">
              <a:solidFill>
                <a:schemeClr val="bg1"/>
              </a:solidFill>
              <a:latin typeface="Book Antiqua"/>
            </a:endParaRPr>
          </a:p>
          <a:p>
            <a:pPr algn="ctr"/>
            <a:endParaRPr lang="en-US" dirty="0">
              <a:cs typeface="Calibri"/>
            </a:endParaRPr>
          </a:p>
        </p:txBody>
      </p:sp>
    </p:spTree>
    <p:extLst>
      <p:ext uri="{BB962C8B-B14F-4D97-AF65-F5344CB8AC3E}">
        <p14:creationId xmlns:p14="http://schemas.microsoft.com/office/powerpoint/2010/main" val="8724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FD0E-B334-A66A-A615-ADD61B64ECAC}"/>
              </a:ext>
            </a:extLst>
          </p:cNvPr>
          <p:cNvSpPr>
            <a:spLocks noGrp="1"/>
          </p:cNvSpPr>
          <p:nvPr>
            <p:ph type="title"/>
          </p:nvPr>
        </p:nvSpPr>
        <p:spPr>
          <a:xfrm>
            <a:off x="3023058" y="356512"/>
            <a:ext cx="6279502" cy="931833"/>
          </a:xfrm>
        </p:spPr>
        <p:txBody>
          <a:bodyPr lIns="91440" tIns="45720" rIns="91440" bIns="45720" anchor="t"/>
          <a:lstStyle/>
          <a:p>
            <a:pPr algn="ctr"/>
            <a:r>
              <a:rPr lang="en-US" sz="4000" dirty="0">
                <a:solidFill>
                  <a:schemeClr val="bg1"/>
                </a:solidFill>
                <a:latin typeface="Times New Roman"/>
                <a:cs typeface="Arial"/>
              </a:rPr>
              <a:t>CONTENTS</a:t>
            </a:r>
            <a:endParaRPr lang="en-IN" sz="4000">
              <a:solidFill>
                <a:schemeClr val="bg1"/>
              </a:solidFill>
              <a:latin typeface="Times New Roman"/>
              <a:cs typeface="Arial"/>
            </a:endParaRPr>
          </a:p>
        </p:txBody>
      </p:sp>
      <p:sp>
        <p:nvSpPr>
          <p:cNvPr id="4" name="Date Placeholder 3">
            <a:extLst>
              <a:ext uri="{FF2B5EF4-FFF2-40B4-BE49-F238E27FC236}">
                <a16:creationId xmlns:a16="http://schemas.microsoft.com/office/drawing/2014/main" id="{B58D1A33-E967-E022-3885-F6C080BE77E6}"/>
              </a:ext>
            </a:extLst>
          </p:cNvPr>
          <p:cNvSpPr>
            <a:spLocks noGrp="1"/>
          </p:cNvSpPr>
          <p:nvPr>
            <p:ph type="dt" sz="half" idx="10"/>
          </p:nvPr>
        </p:nvSpPr>
        <p:spPr>
          <a:xfrm>
            <a:off x="106664" y="6356350"/>
            <a:ext cx="2743200" cy="365125"/>
          </a:xfrm>
        </p:spPr>
        <p:txBody>
          <a:bodyPr/>
          <a:lstStyle/>
          <a:p>
            <a:pPr algn="l"/>
            <a:fld id="{D96ED6C1-B4B0-42F9-AC60-B7A785F7711D}" type="datetime1">
              <a:rPr lang="en-IN" sz="1600" smtClean="0"/>
              <a:pPr algn="l"/>
              <a:t>19-06-2024</a:t>
            </a:fld>
            <a:endParaRPr lang="en-IN" dirty="0"/>
          </a:p>
        </p:txBody>
      </p:sp>
      <p:sp>
        <p:nvSpPr>
          <p:cNvPr id="5" name="Footer Placeholder 4">
            <a:extLst>
              <a:ext uri="{FF2B5EF4-FFF2-40B4-BE49-F238E27FC236}">
                <a16:creationId xmlns:a16="http://schemas.microsoft.com/office/drawing/2014/main" id="{71C5F69E-7057-03A2-8CB2-EAF919482CBB}"/>
              </a:ext>
            </a:extLst>
          </p:cNvPr>
          <p:cNvSpPr>
            <a:spLocks noGrp="1"/>
          </p:cNvSpPr>
          <p:nvPr>
            <p:ph type="ftr" sz="quarter" idx="11"/>
          </p:nvPr>
        </p:nvSpPr>
        <p:spPr>
          <a:xfrm>
            <a:off x="3699810" y="6356350"/>
            <a:ext cx="5430130" cy="365125"/>
          </a:xfrm>
        </p:spPr>
        <p:txBody>
          <a:bodyPr/>
          <a:lstStyle/>
          <a:p>
            <a:r>
              <a:rPr lang="en-US" sz="1600" dirty="0"/>
              <a:t>Department of Information Science &amp; Engineering</a:t>
            </a:r>
            <a:endParaRPr lang="en-IN" sz="1600" dirty="0"/>
          </a:p>
        </p:txBody>
      </p:sp>
      <p:sp>
        <p:nvSpPr>
          <p:cNvPr id="6" name="Slide Number Placeholder 5">
            <a:extLst>
              <a:ext uri="{FF2B5EF4-FFF2-40B4-BE49-F238E27FC236}">
                <a16:creationId xmlns:a16="http://schemas.microsoft.com/office/drawing/2014/main" id="{8836AC23-E663-9913-61BA-5C79721AE3F8}"/>
              </a:ext>
            </a:extLst>
          </p:cNvPr>
          <p:cNvSpPr>
            <a:spLocks noGrp="1"/>
          </p:cNvSpPr>
          <p:nvPr>
            <p:ph type="sldNum" sz="quarter" idx="12"/>
          </p:nvPr>
        </p:nvSpPr>
        <p:spPr>
          <a:xfrm>
            <a:off x="9342136" y="6356350"/>
            <a:ext cx="2743200" cy="365125"/>
          </a:xfrm>
        </p:spPr>
        <p:txBody>
          <a:bodyPr/>
          <a:lstStyle/>
          <a:p>
            <a:pPr algn="r"/>
            <a:fld id="{A077875A-C543-421C-8492-0CD8B6D4111C}" type="slidenum">
              <a:rPr lang="en-IN" sz="1600" smtClean="0"/>
              <a:pPr algn="r"/>
              <a:t>2</a:t>
            </a:fld>
            <a:endParaRPr lang="en-IN" dirty="0"/>
          </a:p>
        </p:txBody>
      </p:sp>
      <p:sp>
        <p:nvSpPr>
          <p:cNvPr id="9" name="Google Shape;221;p41">
            <a:extLst>
              <a:ext uri="{FF2B5EF4-FFF2-40B4-BE49-F238E27FC236}">
                <a16:creationId xmlns:a16="http://schemas.microsoft.com/office/drawing/2014/main" id="{999EF787-6096-7D22-A044-2BD5BC5DBF96}"/>
              </a:ext>
            </a:extLst>
          </p:cNvPr>
          <p:cNvSpPr txBox="1"/>
          <p:nvPr/>
        </p:nvSpPr>
        <p:spPr>
          <a:xfrm>
            <a:off x="1066792" y="1592539"/>
            <a:ext cx="4871100" cy="3567623"/>
          </a:xfrm>
          <a:prstGeom prst="rect">
            <a:avLst/>
          </a:prstGeom>
          <a:noFill/>
          <a:ln>
            <a:noFill/>
          </a:ln>
        </p:spPr>
        <p:txBody>
          <a:bodyPr spcFirstLastPara="1" wrap="square" lIns="0" tIns="58400" rIns="0" bIns="0" anchor="t" anchorCtr="0">
            <a:spAutoFit/>
          </a:bodyPr>
          <a:lstStyle/>
          <a:p>
            <a:pPr marL="321310" marR="0" lvl="0" indent="-283210" algn="l" rtl="0">
              <a:lnSpc>
                <a:spcPct val="100000"/>
              </a:lnSpc>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ABSTRACT</a:t>
            </a:r>
            <a:endParaRPr lang="en-US" dirty="0">
              <a:solidFill>
                <a:schemeClr val="dk1"/>
              </a:solidFill>
              <a:latin typeface="Times New Roman"/>
              <a:ea typeface="Times New Roman"/>
              <a:cs typeface="Times New Roman"/>
            </a:endParaRPr>
          </a:p>
          <a:p>
            <a:pPr marL="321310" marR="0" lvl="0" indent="-283210" algn="l" rtl="0">
              <a:lnSpc>
                <a:spcPct val="100000"/>
              </a:lnSpc>
              <a:spcBef>
                <a:spcPts val="36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INTRODUCTION</a:t>
            </a:r>
            <a:endParaRPr dirty="0">
              <a:solidFill>
                <a:schemeClr val="dk1"/>
              </a:solidFill>
              <a:latin typeface="Times New Roman"/>
              <a:ea typeface="Times New Roman"/>
              <a:cs typeface="Times New Roman"/>
            </a:endParaRPr>
          </a:p>
          <a:p>
            <a:pPr marL="321310" indent="-283210">
              <a:spcBef>
                <a:spcPts val="360"/>
              </a:spcBef>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LITERATURE REVIEW(Min 10 Recent Papers) </a:t>
            </a:r>
            <a:endParaRPr dirty="0">
              <a:solidFill>
                <a:schemeClr val="dk1"/>
              </a:solidFill>
              <a:latin typeface="Times New Roman"/>
              <a:ea typeface="Times New Roman"/>
              <a:cs typeface="Times New Roman"/>
            </a:endParaRPr>
          </a:p>
          <a:p>
            <a:pPr marL="321310" marR="0" lvl="0" indent="-283210" algn="l" rtl="0">
              <a:lnSpc>
                <a:spcPct val="100000"/>
              </a:lnSpc>
              <a:spcBef>
                <a:spcPts val="36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MOTIVATION</a:t>
            </a:r>
            <a:endParaRPr dirty="0">
              <a:solidFill>
                <a:schemeClr val="dk1"/>
              </a:solidFill>
              <a:latin typeface="Times New Roman"/>
              <a:ea typeface="Times New Roman"/>
              <a:cs typeface="Times New Roman"/>
            </a:endParaRPr>
          </a:p>
          <a:p>
            <a:pPr marL="321310" marR="0" lvl="0" indent="-283210" algn="l" rtl="0">
              <a:lnSpc>
                <a:spcPct val="100000"/>
              </a:lnSpc>
              <a:spcBef>
                <a:spcPts val="36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PROBLEM STATEMENT</a:t>
            </a:r>
            <a:endParaRPr lang="en" dirty="0">
              <a:solidFill>
                <a:schemeClr val="dk1"/>
              </a:solidFill>
              <a:latin typeface="Times New Roman"/>
              <a:ea typeface="Times New Roman"/>
              <a:cs typeface="Times New Roman"/>
            </a:endParaRPr>
          </a:p>
          <a:p>
            <a:pPr marL="321310" marR="0" lvl="0" indent="-283210" algn="l" rtl="0">
              <a:lnSpc>
                <a:spcPct val="100000"/>
              </a:lnSpc>
              <a:spcBef>
                <a:spcPts val="36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PROPOSED BLOCK DIAGRAM</a:t>
            </a:r>
            <a:endParaRPr dirty="0">
              <a:solidFill>
                <a:schemeClr val="dk1"/>
              </a:solidFill>
              <a:latin typeface="Times New Roman"/>
              <a:ea typeface="Times New Roman"/>
              <a:cs typeface="Times New Roman"/>
            </a:endParaRPr>
          </a:p>
          <a:p>
            <a:pPr marL="321310" marR="0" lvl="0" indent="-283210" algn="l" rtl="0">
              <a:lnSpc>
                <a:spcPct val="100000"/>
              </a:lnSpc>
              <a:spcBef>
                <a:spcPts val="36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PROPOSED METHODOLOGY</a:t>
            </a:r>
            <a:endParaRPr dirty="0">
              <a:solidFill>
                <a:schemeClr val="dk1"/>
              </a:solidFill>
              <a:latin typeface="Times New Roman"/>
              <a:ea typeface="Times New Roman"/>
              <a:cs typeface="Times New Roman"/>
            </a:endParaRPr>
          </a:p>
          <a:p>
            <a:pPr marL="321310" marR="0" lvl="0" indent="-283210" algn="l" rtl="0">
              <a:lnSpc>
                <a:spcPct val="100000"/>
              </a:lnSpc>
              <a:spcBef>
                <a:spcPts val="36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EXPECTED OUTCOMES</a:t>
            </a:r>
            <a:endParaRPr dirty="0">
              <a:solidFill>
                <a:schemeClr val="dk1"/>
              </a:solidFill>
              <a:latin typeface="Times New Roman"/>
              <a:ea typeface="Times New Roman"/>
              <a:cs typeface="Times New Roman"/>
            </a:endParaRPr>
          </a:p>
          <a:p>
            <a:pPr marL="321310" marR="0" lvl="0" indent="-283210" algn="l" rtl="0">
              <a:lnSpc>
                <a:spcPct val="100000"/>
              </a:lnSpc>
              <a:spcBef>
                <a:spcPts val="36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CONCLUSION</a:t>
            </a:r>
            <a:endParaRPr dirty="0">
              <a:solidFill>
                <a:schemeClr val="dk1"/>
              </a:solidFill>
              <a:latin typeface="Times New Roman"/>
              <a:ea typeface="Times New Roman"/>
              <a:cs typeface="Times New Roman"/>
            </a:endParaRPr>
          </a:p>
          <a:p>
            <a:pPr marL="321310" marR="0" lvl="0" indent="-283210" algn="l" rtl="0">
              <a:lnSpc>
                <a:spcPct val="100000"/>
              </a:lnSpc>
              <a:spcBef>
                <a:spcPts val="36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REFERENCES</a:t>
            </a:r>
            <a:endParaRPr dirty="0">
              <a:solidFill>
                <a:schemeClr val="dk1"/>
              </a:solidFill>
              <a:latin typeface="Times New Roman"/>
              <a:ea typeface="Times New Roman"/>
              <a:cs typeface="Times New Roman"/>
            </a:endParaRPr>
          </a:p>
        </p:txBody>
      </p:sp>
      <p:pic>
        <p:nvPicPr>
          <p:cNvPr id="3" name="Picture 2">
            <a:extLst>
              <a:ext uri="{FF2B5EF4-FFF2-40B4-BE49-F238E27FC236}">
                <a16:creationId xmlns:a16="http://schemas.microsoft.com/office/drawing/2014/main" id="{BEE32347-F1A0-0FEB-8DB3-8E836A08BB8D}"/>
              </a:ext>
            </a:extLst>
          </p:cNvPr>
          <p:cNvPicPr>
            <a:picLocks noChangeAspect="1"/>
          </p:cNvPicPr>
          <p:nvPr/>
        </p:nvPicPr>
        <p:blipFill>
          <a:blip r:embed="rId2"/>
          <a:stretch>
            <a:fillRect/>
          </a:stretch>
        </p:blipFill>
        <p:spPr>
          <a:xfrm>
            <a:off x="8184217" y="2043393"/>
            <a:ext cx="3219450" cy="3219450"/>
          </a:xfrm>
          <a:prstGeom prst="rect">
            <a:avLst/>
          </a:prstGeom>
        </p:spPr>
      </p:pic>
    </p:spTree>
    <p:extLst>
      <p:ext uri="{BB962C8B-B14F-4D97-AF65-F5344CB8AC3E}">
        <p14:creationId xmlns:p14="http://schemas.microsoft.com/office/powerpoint/2010/main" val="87243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0C9B-887C-F319-DCA7-A5C5B7D2A392}"/>
              </a:ext>
            </a:extLst>
          </p:cNvPr>
          <p:cNvSpPr>
            <a:spLocks noGrp="1"/>
          </p:cNvSpPr>
          <p:nvPr>
            <p:ph type="title"/>
          </p:nvPr>
        </p:nvSpPr>
        <p:spPr/>
        <p:txBody>
          <a:bodyPr lIns="91440" tIns="45720" rIns="91440" bIns="45720" anchor="t"/>
          <a:lstStyle/>
          <a:p>
            <a:r>
              <a:rPr lang="en-US" dirty="0">
                <a:cs typeface="Calibri Light"/>
              </a:rPr>
              <a:t>                           </a:t>
            </a:r>
            <a:r>
              <a:rPr lang="en-US" sz="4000" dirty="0">
                <a:latin typeface="Times New Roman"/>
                <a:cs typeface="Calibri Light"/>
              </a:rPr>
              <a:t>     </a:t>
            </a:r>
            <a:r>
              <a:rPr lang="en-US" sz="4000" dirty="0">
                <a:solidFill>
                  <a:schemeClr val="bg1"/>
                </a:solidFill>
                <a:latin typeface="Times New Roman"/>
                <a:cs typeface="Calibri Light"/>
              </a:rPr>
              <a:t>ABSTRACT</a:t>
            </a:r>
          </a:p>
        </p:txBody>
      </p:sp>
      <p:sp>
        <p:nvSpPr>
          <p:cNvPr id="3" name="Content Placeholder 2">
            <a:extLst>
              <a:ext uri="{FF2B5EF4-FFF2-40B4-BE49-F238E27FC236}">
                <a16:creationId xmlns:a16="http://schemas.microsoft.com/office/drawing/2014/main" id="{16173B01-29D4-9099-4566-5366BC3CFE2E}"/>
              </a:ext>
            </a:extLst>
          </p:cNvPr>
          <p:cNvSpPr>
            <a:spLocks noGrp="1"/>
          </p:cNvSpPr>
          <p:nvPr>
            <p:ph idx="1"/>
          </p:nvPr>
        </p:nvSpPr>
        <p:spPr>
          <a:xfrm>
            <a:off x="838200" y="1825625"/>
            <a:ext cx="10515600" cy="5023690"/>
          </a:xfrm>
        </p:spPr>
        <p:txBody>
          <a:bodyPr vert="horz" lIns="91440" tIns="45720" rIns="91440" bIns="45720" rtlCol="0" anchor="t">
            <a:normAutofit fontScale="85000" lnSpcReduction="20000"/>
          </a:bodyPr>
          <a:lstStyle/>
          <a:p>
            <a:pPr algn="just"/>
            <a:r>
              <a:rPr lang="en-US" sz="2000" dirty="0">
                <a:latin typeface="Times New Roman"/>
                <a:cs typeface="Times New Roman"/>
              </a:rPr>
              <a:t>In an age where connectivity is paramount, Books4All emerges as a beacon for bibliophiles worldwide. Inspired by the success of online marketplaces like OLX, Books4All offers a unique digital space dedicated to the exchange of knowledge and the celebration of literature. The abstract outlines the essence of Books4All, its features, and the impact it aims to achieve.</a:t>
            </a:r>
            <a:endParaRPr lang="en-US" sz="2000">
              <a:latin typeface="Times New Roman"/>
              <a:cs typeface="Calibri"/>
            </a:endParaRPr>
          </a:p>
          <a:p>
            <a:pPr algn="just"/>
            <a:r>
              <a:rPr lang="en-US" sz="2000" dirty="0">
                <a:latin typeface="Times New Roman"/>
                <a:cs typeface="Times New Roman"/>
              </a:rPr>
              <a:t>Books4All serves as a dynamic online marketplace where individuals can buy, sell, and exchange books, transcending geographical barriers to create a global community of book enthusiasts. By harnessing the power of digital technology, Books4All provides users with an intuitive platform to discover, acquire, and share books spanning diverse genres, languages, and interests.</a:t>
            </a:r>
          </a:p>
          <a:p>
            <a:pPr algn="just"/>
            <a:r>
              <a:rPr lang="en-US" sz="2000" dirty="0">
                <a:latin typeface="Times New Roman"/>
                <a:cs typeface="Times New Roman"/>
              </a:rPr>
              <a:t>Key features of Books4All include advanced search capabilities, personalized recommendations, secure transactions, and community engagement tools such as forums and virtual book clubs. Sellers can create detailed listings with rich multimedia content, while buyers can make informed decisions based on user-generated ratings and reviews.</a:t>
            </a:r>
          </a:p>
          <a:p>
            <a:pPr algn="just"/>
            <a:r>
              <a:rPr lang="en-US" sz="2000" dirty="0">
                <a:latin typeface="Times New Roman"/>
                <a:cs typeface="Times New Roman"/>
              </a:rPr>
              <a:t>Moreover, Books4All promotes sustainability by encouraging the reuse and recycling of books, thereby reducing environmental impact and promoting a culture of responsible consumption. Through Books4All, users can contribute to the preservation of literary heritage while fostering a sense of community and camaraderie among readers.</a:t>
            </a:r>
          </a:p>
          <a:p>
            <a:pPr algn="just"/>
            <a:r>
              <a:rPr lang="en-US" sz="2000" dirty="0">
                <a:latin typeface="Times New Roman"/>
                <a:cs typeface="Times New Roman"/>
              </a:rPr>
              <a:t>In summary, Books4All represents a paradigm shift in the way books are bought, sold, and shared. By empowering readers and connecting communities, Books4All aspires to democratize access to literature, promote literacy, and foster a global culture of lifelong learning. Join us on Books4All and embark on a journey of discovery, enlightenment, and connection through the transformative power of books.</a:t>
            </a:r>
          </a:p>
          <a:p>
            <a:pPr marL="0" indent="0" algn="just">
              <a:buNone/>
            </a:pPr>
            <a:r>
              <a:rPr lang="en-US" dirty="0">
                <a:latin typeface="Cambria"/>
                <a:ea typeface="Cambria"/>
              </a:rPr>
              <a:t>               </a:t>
            </a:r>
            <a:br>
              <a:rPr lang="en-US" dirty="0">
                <a:latin typeface="Cambria"/>
                <a:ea typeface="Cambria"/>
              </a:rPr>
            </a:br>
            <a:endParaRPr lang="en-US" dirty="0">
              <a:latin typeface="Cambria"/>
              <a:ea typeface="Cambria"/>
            </a:endParaRPr>
          </a:p>
          <a:p>
            <a:endParaRPr lang="en-US" dirty="0">
              <a:cs typeface="Calibri"/>
            </a:endParaRPr>
          </a:p>
        </p:txBody>
      </p:sp>
      <p:sp>
        <p:nvSpPr>
          <p:cNvPr id="4" name="Date Placeholder 3">
            <a:extLst>
              <a:ext uri="{FF2B5EF4-FFF2-40B4-BE49-F238E27FC236}">
                <a16:creationId xmlns:a16="http://schemas.microsoft.com/office/drawing/2014/main" id="{21F23384-23CA-729E-BF08-88C519DB15D8}"/>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8F06E756-7EAE-051A-F6CF-EF55B9B239BA}"/>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9AA919B5-9E4F-1224-A951-9AB6FAA464CA}"/>
              </a:ext>
            </a:extLst>
          </p:cNvPr>
          <p:cNvSpPr>
            <a:spLocks noGrp="1"/>
          </p:cNvSpPr>
          <p:nvPr>
            <p:ph type="sldNum" sz="quarter" idx="12"/>
          </p:nvPr>
        </p:nvSpPr>
        <p:spPr/>
        <p:txBody>
          <a:bodyPr/>
          <a:lstStyle/>
          <a:p>
            <a:fld id="{A077875A-C543-421C-8492-0CD8B6D4111C}" type="slidenum">
              <a:rPr lang="en-IN" smtClean="0"/>
              <a:pPr/>
              <a:t>3</a:t>
            </a:fld>
            <a:endParaRPr lang="en-IN"/>
          </a:p>
        </p:txBody>
      </p:sp>
    </p:spTree>
    <p:extLst>
      <p:ext uri="{BB962C8B-B14F-4D97-AF65-F5344CB8AC3E}">
        <p14:creationId xmlns:p14="http://schemas.microsoft.com/office/powerpoint/2010/main" val="140034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8FF3-1372-AB76-1E3A-17E2A3F87782}"/>
              </a:ext>
            </a:extLst>
          </p:cNvPr>
          <p:cNvSpPr>
            <a:spLocks noGrp="1"/>
          </p:cNvSpPr>
          <p:nvPr>
            <p:ph type="title"/>
          </p:nvPr>
        </p:nvSpPr>
        <p:spPr/>
        <p:txBody>
          <a:bodyPr lIns="91440" tIns="45720" rIns="91440" bIns="45720" anchor="t"/>
          <a:lstStyle/>
          <a:p>
            <a:pPr algn="ctr"/>
            <a:r>
              <a:rPr lang="en-US" dirty="0">
                <a:cs typeface="Calibri Light"/>
              </a:rPr>
              <a:t>    </a:t>
            </a:r>
            <a:r>
              <a:rPr lang="en-US" sz="4000" dirty="0">
                <a:solidFill>
                  <a:schemeClr val="bg1"/>
                </a:solidFill>
                <a:latin typeface="Times New Roman"/>
                <a:cs typeface="Calibri Light"/>
              </a:rPr>
              <a:t> INTRODUCTION</a:t>
            </a:r>
          </a:p>
        </p:txBody>
      </p:sp>
      <p:sp>
        <p:nvSpPr>
          <p:cNvPr id="3" name="Content Placeholder 2">
            <a:extLst>
              <a:ext uri="{FF2B5EF4-FFF2-40B4-BE49-F238E27FC236}">
                <a16:creationId xmlns:a16="http://schemas.microsoft.com/office/drawing/2014/main" id="{642C08BD-915F-B640-6A60-6D82A047E986}"/>
              </a:ext>
            </a:extLst>
          </p:cNvPr>
          <p:cNvSpPr>
            <a:spLocks noGrp="1"/>
          </p:cNvSpPr>
          <p:nvPr>
            <p:ph idx="1"/>
          </p:nvPr>
        </p:nvSpPr>
        <p:spPr/>
        <p:txBody>
          <a:bodyPr vert="horz" lIns="91440" tIns="45720" rIns="91440" bIns="45720" rtlCol="0" anchor="t">
            <a:normAutofit/>
          </a:bodyPr>
          <a:lstStyle/>
          <a:p>
            <a:pPr algn="just"/>
            <a:r>
              <a:rPr lang="en-US" sz="1600" dirty="0">
                <a:latin typeface="Times New Roman"/>
                <a:cs typeface="Times New Roman"/>
              </a:rPr>
              <a:t>In a world marked by technological advancements and rapid digitalization, the way we interact with literature is undergoing a profound transformation. While the internet has made vast repositories of knowledge accessible with just a few clicks, disparities in access to books persist, hindering the democratization of reading and learning. It is within this context that Books4All emerges as a beacon of inclusivity and accessibility in the realm of literature.</a:t>
            </a:r>
            <a:endParaRPr lang="en-US" dirty="0">
              <a:cs typeface="Calibri"/>
            </a:endParaRPr>
          </a:p>
          <a:p>
            <a:pPr algn="just"/>
            <a:r>
              <a:rPr lang="en-US" sz="1600" dirty="0">
                <a:latin typeface="Times New Roman"/>
                <a:cs typeface="Times New Roman"/>
              </a:rPr>
              <a:t>Books4All is more than just a digital marketplace; it represents a movement—a movement towards bridging the literary divide and ensuring that books are truly for all. At its core, Books4All embodies the belief that everyone, regardless of geographical location, economic status, or background, should have the opportunity to engage with literature, expand their horizons, and explore the endless realms of knowledge.</a:t>
            </a:r>
            <a:endParaRPr lang="en-US" dirty="0"/>
          </a:p>
          <a:p>
            <a:pPr algn="just"/>
            <a:r>
              <a:rPr lang="en-US" sz="1600" dirty="0">
                <a:latin typeface="Times New Roman"/>
                <a:cs typeface="Times New Roman"/>
              </a:rPr>
              <a:t>This introduction sets the stage for an exploration of Books4All—a platform designed to empower readers, connect communities, and promote the universal right to access information and culture. By examining the genesis, features, and potential impact of Books4All, we delve into the significance of this initiative in fostering a culture of literacy, fostering a sense of belonging, and fostering a global community bound by the written word.</a:t>
            </a:r>
            <a:endParaRPr lang="en-US" dirty="0"/>
          </a:p>
          <a:p>
            <a:endParaRPr lang="en-US" dirty="0">
              <a:cs typeface="Calibri"/>
            </a:endParaRPr>
          </a:p>
        </p:txBody>
      </p:sp>
      <p:sp>
        <p:nvSpPr>
          <p:cNvPr id="4" name="Date Placeholder 3">
            <a:extLst>
              <a:ext uri="{FF2B5EF4-FFF2-40B4-BE49-F238E27FC236}">
                <a16:creationId xmlns:a16="http://schemas.microsoft.com/office/drawing/2014/main" id="{1BA48631-D552-7095-23C8-9D17761A14AF}"/>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082B06FF-9584-B90D-5B7C-752283D773CF}"/>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CC5EAA5F-A2E5-2F45-0FD0-EC1E4326F284}"/>
              </a:ext>
            </a:extLst>
          </p:cNvPr>
          <p:cNvSpPr>
            <a:spLocks noGrp="1"/>
          </p:cNvSpPr>
          <p:nvPr>
            <p:ph type="sldNum" sz="quarter" idx="12"/>
          </p:nvPr>
        </p:nvSpPr>
        <p:spPr/>
        <p:txBody>
          <a:bodyPr/>
          <a:lstStyle/>
          <a:p>
            <a:fld id="{A077875A-C543-421C-8492-0CD8B6D4111C}" type="slidenum">
              <a:rPr lang="en-IN" smtClean="0"/>
              <a:pPr/>
              <a:t>4</a:t>
            </a:fld>
            <a:endParaRPr lang="en-IN"/>
          </a:p>
        </p:txBody>
      </p:sp>
    </p:spTree>
    <p:extLst>
      <p:ext uri="{BB962C8B-B14F-4D97-AF65-F5344CB8AC3E}">
        <p14:creationId xmlns:p14="http://schemas.microsoft.com/office/powerpoint/2010/main" val="276736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D151-F6D9-DD87-C736-8C1E3AAAF94B}"/>
              </a:ext>
            </a:extLst>
          </p:cNvPr>
          <p:cNvSpPr>
            <a:spLocks noGrp="1"/>
          </p:cNvSpPr>
          <p:nvPr>
            <p:ph type="title"/>
          </p:nvPr>
        </p:nvSpPr>
        <p:spPr>
          <a:xfrm>
            <a:off x="3493994" y="309096"/>
            <a:ext cx="10515600" cy="1404003"/>
          </a:xfrm>
        </p:spPr>
        <p:txBody>
          <a:bodyPr lIns="91440" tIns="45720" rIns="91440" bIns="45720" anchor="t"/>
          <a:lstStyle/>
          <a:p>
            <a:r>
              <a:rPr lang="en" sz="1800" dirty="0">
                <a:solidFill>
                  <a:schemeClr val="dk1"/>
                </a:solidFill>
                <a:latin typeface="Times New Roman"/>
                <a:cs typeface="Times New Roman"/>
              </a:rPr>
              <a:t>          </a:t>
            </a:r>
            <a:r>
              <a:rPr lang="en" sz="4000" dirty="0">
                <a:solidFill>
                  <a:schemeClr val="dk1"/>
                </a:solidFill>
                <a:latin typeface="Times New Roman"/>
                <a:cs typeface="Times New Roman"/>
              </a:rPr>
              <a:t> </a:t>
            </a:r>
            <a:r>
              <a:rPr lang="en" sz="4000" dirty="0">
                <a:solidFill>
                  <a:schemeClr val="bg1"/>
                </a:solidFill>
                <a:latin typeface="Times New Roman"/>
                <a:cs typeface="Times New Roman"/>
              </a:rPr>
              <a:t>LITERATURE REVIEW</a:t>
            </a:r>
            <a:endParaRPr lang="en-US" sz="4000">
              <a:solidFill>
                <a:schemeClr val="bg1"/>
              </a:solidFill>
              <a:latin typeface="Times New Roman"/>
              <a:cs typeface="Calibri"/>
            </a:endParaRPr>
          </a:p>
        </p:txBody>
      </p:sp>
      <p:sp>
        <p:nvSpPr>
          <p:cNvPr id="3" name="Content Placeholder 2">
            <a:extLst>
              <a:ext uri="{FF2B5EF4-FFF2-40B4-BE49-F238E27FC236}">
                <a16:creationId xmlns:a16="http://schemas.microsoft.com/office/drawing/2014/main" id="{5E2D8EBE-DF5F-3C17-0D82-6A4D6ABF8731}"/>
              </a:ext>
            </a:extLst>
          </p:cNvPr>
          <p:cNvSpPr>
            <a:spLocks noGrp="1"/>
          </p:cNvSpPr>
          <p:nvPr>
            <p:ph idx="1"/>
          </p:nvPr>
        </p:nvSpPr>
        <p:spPr/>
        <p:txBody>
          <a:bodyPr vert="horz" lIns="91440" tIns="45720" rIns="91440" bIns="45720" rtlCol="0" anchor="t">
            <a:normAutofit fontScale="55000" lnSpcReduction="20000"/>
          </a:bodyPr>
          <a:lstStyle/>
          <a:p>
            <a:r>
              <a:rPr lang="en-US" dirty="0">
                <a:ea typeface="+mn-lt"/>
                <a:cs typeface="+mn-lt"/>
              </a:rPr>
              <a:t>1. Online Marketplaces and Consumer </a:t>
            </a:r>
            <a:r>
              <a:rPr lang="en-US" dirty="0" err="1">
                <a:ea typeface="+mn-lt"/>
                <a:cs typeface="+mn-lt"/>
              </a:rPr>
              <a:t>TrustTitle</a:t>
            </a:r>
            <a:r>
              <a:rPr lang="en-US" dirty="0">
                <a:ea typeface="+mn-lt"/>
                <a:cs typeface="+mn-lt"/>
              </a:rPr>
              <a:t>: "Trust and Reputation in Online Marketplaces: A Systematic Review and Future Research </a:t>
            </a:r>
            <a:r>
              <a:rPr lang="en-US" dirty="0" err="1">
                <a:ea typeface="+mn-lt"/>
                <a:cs typeface="+mn-lt"/>
              </a:rPr>
              <a:t>Directions"Authors</a:t>
            </a:r>
            <a:r>
              <a:rPr lang="en-US" dirty="0">
                <a:ea typeface="+mn-lt"/>
                <a:cs typeface="+mn-lt"/>
              </a:rPr>
              <a:t>: Gefen, D., et </a:t>
            </a:r>
            <a:r>
              <a:rPr lang="en-US" dirty="0" err="1">
                <a:ea typeface="+mn-lt"/>
                <a:cs typeface="+mn-lt"/>
              </a:rPr>
              <a:t>al.Journal</a:t>
            </a:r>
            <a:r>
              <a:rPr lang="en-US" dirty="0">
                <a:ea typeface="+mn-lt"/>
                <a:cs typeface="+mn-lt"/>
              </a:rPr>
              <a:t>: Computers in Human Behavior, 2021.Summary: This paper explores the importance of trust and reputation systems in online marketplaces. It discusses various mechanisms that online platforms use to build trust among users, such as user reviews, ratings, and secure payment methods. The findings emphasize that trust is crucial for the success of online marketplaces.. </a:t>
            </a:r>
            <a:endParaRPr lang="en-US">
              <a:cs typeface="Calibri"/>
            </a:endParaRPr>
          </a:p>
          <a:p>
            <a:r>
              <a:rPr lang="en-US" dirty="0">
                <a:ea typeface="+mn-lt"/>
                <a:cs typeface="+mn-lt"/>
              </a:rPr>
              <a:t>2. User Behavior in Online </a:t>
            </a:r>
            <a:r>
              <a:rPr lang="en-US" dirty="0" err="1">
                <a:ea typeface="+mn-lt"/>
                <a:cs typeface="+mn-lt"/>
              </a:rPr>
              <a:t>MarketplacesTitle</a:t>
            </a:r>
            <a:r>
              <a:rPr lang="en-US" dirty="0">
                <a:ea typeface="+mn-lt"/>
                <a:cs typeface="+mn-lt"/>
              </a:rPr>
              <a:t>: "Understanding User Participation and Engagement in Online </a:t>
            </a:r>
            <a:r>
              <a:rPr lang="en-US" dirty="0" err="1">
                <a:ea typeface="+mn-lt"/>
                <a:cs typeface="+mn-lt"/>
              </a:rPr>
              <a:t>Marketplaces"Authors</a:t>
            </a:r>
            <a:r>
              <a:rPr lang="en-US" dirty="0">
                <a:ea typeface="+mn-lt"/>
                <a:cs typeface="+mn-lt"/>
              </a:rPr>
              <a:t>: Zhang, Y., &amp; Wei, </a:t>
            </a:r>
            <a:r>
              <a:rPr lang="en-US" dirty="0" err="1">
                <a:ea typeface="+mn-lt"/>
                <a:cs typeface="+mn-lt"/>
              </a:rPr>
              <a:t>J.Journal</a:t>
            </a:r>
            <a:r>
              <a:rPr lang="en-US" dirty="0">
                <a:ea typeface="+mn-lt"/>
                <a:cs typeface="+mn-lt"/>
              </a:rPr>
              <a:t>: Journal of Retailing and Consumer Services, 2022.Summary: The study investigates factors influencing user participation and engagement in online marketplaces. It identifies key motivators like ease of use, perceived value, and social influence. The research suggests that enhancing user experience and providing value-added services can boost user activity on such platforms.</a:t>
            </a:r>
            <a:endParaRPr lang="en-US" dirty="0"/>
          </a:p>
          <a:p>
            <a:r>
              <a:rPr lang="en-US" dirty="0">
                <a:ea typeface="+mn-lt"/>
                <a:cs typeface="+mn-lt"/>
              </a:rPr>
              <a:t>3. Designing Effective Online </a:t>
            </a:r>
            <a:r>
              <a:rPr lang="en-US" dirty="0" err="1">
                <a:ea typeface="+mn-lt"/>
                <a:cs typeface="+mn-lt"/>
              </a:rPr>
              <a:t>MarketplacesTitle</a:t>
            </a:r>
            <a:r>
              <a:rPr lang="en-US" dirty="0">
                <a:ea typeface="+mn-lt"/>
                <a:cs typeface="+mn-lt"/>
              </a:rPr>
              <a:t>: "Design Principles for Effective Online </a:t>
            </a:r>
            <a:r>
              <a:rPr lang="en-US" dirty="0" err="1">
                <a:ea typeface="+mn-lt"/>
                <a:cs typeface="+mn-lt"/>
              </a:rPr>
              <a:t>Marketplaces"Authors</a:t>
            </a:r>
            <a:r>
              <a:rPr lang="en-US" dirty="0">
                <a:ea typeface="+mn-lt"/>
                <a:cs typeface="+mn-lt"/>
              </a:rPr>
              <a:t>: Chen, X., &amp; Tan, </a:t>
            </a:r>
            <a:r>
              <a:rPr lang="en-US" dirty="0" err="1">
                <a:ea typeface="+mn-lt"/>
                <a:cs typeface="+mn-lt"/>
              </a:rPr>
              <a:t>Y.Journal</a:t>
            </a:r>
            <a:r>
              <a:rPr lang="en-US" dirty="0">
                <a:ea typeface="+mn-lt"/>
                <a:cs typeface="+mn-lt"/>
              </a:rPr>
              <a:t>: Information Systems Research, 2021.Summary: This paper outlines design principles that can help create effective online marketplaces. These include user-friendly interfaces, robust search functions, and efficient transaction processes. It also highlights the importance of mobile optimization and personalized recommendations.</a:t>
            </a:r>
            <a:endParaRPr lang="en-US" dirty="0"/>
          </a:p>
          <a:p>
            <a:r>
              <a:rPr lang="en-US" dirty="0">
                <a:ea typeface="+mn-lt"/>
                <a:cs typeface="+mn-lt"/>
              </a:rPr>
              <a:t>4. Online Platforms for Buying and Selling </a:t>
            </a:r>
            <a:r>
              <a:rPr lang="en-US" dirty="0" err="1">
                <a:ea typeface="+mn-lt"/>
                <a:cs typeface="+mn-lt"/>
              </a:rPr>
              <a:t>BooksTitle</a:t>
            </a:r>
            <a:r>
              <a:rPr lang="en-US" dirty="0">
                <a:ea typeface="+mn-lt"/>
                <a:cs typeface="+mn-lt"/>
              </a:rPr>
              <a:t>: "The Dynamics of Online Book Marketplaces: An Empirical </a:t>
            </a:r>
            <a:r>
              <a:rPr lang="en-US" dirty="0" err="1">
                <a:ea typeface="+mn-lt"/>
                <a:cs typeface="+mn-lt"/>
              </a:rPr>
              <a:t>Analysis"Authors</a:t>
            </a:r>
            <a:r>
              <a:rPr lang="en-US" dirty="0">
                <a:ea typeface="+mn-lt"/>
                <a:cs typeface="+mn-lt"/>
              </a:rPr>
              <a:t>: Liu, S., &amp; He, </a:t>
            </a:r>
            <a:r>
              <a:rPr lang="en-US" dirty="0" err="1">
                <a:ea typeface="+mn-lt"/>
                <a:cs typeface="+mn-lt"/>
              </a:rPr>
              <a:t>J.Journal</a:t>
            </a:r>
            <a:r>
              <a:rPr lang="en-US" dirty="0">
                <a:ea typeface="+mn-lt"/>
                <a:cs typeface="+mn-lt"/>
              </a:rPr>
              <a:t>: Electronic Commerce Research and Applications, 2022.Summary: Focuses specifically on online marketplaces for books, examining factors that influence buying and selling behavior. The study finds that factors such as book condition, price comparison, and detailed descriptions significantly impact user decisions.</a:t>
            </a:r>
            <a:endParaRPr lang="en-US" dirty="0"/>
          </a:p>
          <a:p>
            <a:r>
              <a:rPr lang="en-US" dirty="0">
                <a:ea typeface="+mn-lt"/>
                <a:cs typeface="+mn-lt"/>
              </a:rPr>
              <a:t>5. Peer-to-Peer (P2P) </a:t>
            </a:r>
            <a:r>
              <a:rPr lang="en-US" dirty="0" err="1">
                <a:ea typeface="+mn-lt"/>
                <a:cs typeface="+mn-lt"/>
              </a:rPr>
              <a:t>MarketplacesTitle</a:t>
            </a:r>
            <a:r>
              <a:rPr lang="en-US" dirty="0">
                <a:ea typeface="+mn-lt"/>
                <a:cs typeface="+mn-lt"/>
              </a:rPr>
              <a:t>: "The Rise of Peer-to-Peer Marketplaces: A Review of Key Success </a:t>
            </a:r>
            <a:r>
              <a:rPr lang="en-US" dirty="0" err="1">
                <a:ea typeface="+mn-lt"/>
                <a:cs typeface="+mn-lt"/>
              </a:rPr>
              <a:t>Factors"Authors</a:t>
            </a:r>
            <a:r>
              <a:rPr lang="en-US" dirty="0">
                <a:ea typeface="+mn-lt"/>
                <a:cs typeface="+mn-lt"/>
              </a:rPr>
              <a:t>: Kumar, A., &amp; Kumar, </a:t>
            </a:r>
            <a:r>
              <a:rPr lang="en-US" dirty="0" err="1">
                <a:ea typeface="+mn-lt"/>
                <a:cs typeface="+mn-lt"/>
              </a:rPr>
              <a:t>S.Journal</a:t>
            </a:r>
            <a:r>
              <a:rPr lang="en-US" dirty="0">
                <a:ea typeface="+mn-lt"/>
                <a:cs typeface="+mn-lt"/>
              </a:rPr>
              <a:t>: Journal of Business Research, 2023.Summary: Reviews the success factors of P2P marketplaces, including network effects, platform security, and user trust. It emphasizes the role of community building and user engagement in sustaining marketplace growth.</a:t>
            </a:r>
            <a:endParaRPr lang="en-US" dirty="0"/>
          </a:p>
          <a:p>
            <a:endParaRPr lang="en-US" dirty="0">
              <a:cs typeface="Calibri"/>
            </a:endParaRPr>
          </a:p>
        </p:txBody>
      </p:sp>
      <p:sp>
        <p:nvSpPr>
          <p:cNvPr id="4" name="Date Placeholder 3">
            <a:extLst>
              <a:ext uri="{FF2B5EF4-FFF2-40B4-BE49-F238E27FC236}">
                <a16:creationId xmlns:a16="http://schemas.microsoft.com/office/drawing/2014/main" id="{CE319488-A214-1DEA-3F09-7D2366709766}"/>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5B0C1DD2-568F-CF4A-2037-FF976B7DC6C8}"/>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5ED725FC-076F-7857-C956-746F5A263984}"/>
              </a:ext>
            </a:extLst>
          </p:cNvPr>
          <p:cNvSpPr>
            <a:spLocks noGrp="1"/>
          </p:cNvSpPr>
          <p:nvPr>
            <p:ph type="sldNum" sz="quarter" idx="12"/>
          </p:nvPr>
        </p:nvSpPr>
        <p:spPr/>
        <p:txBody>
          <a:bodyPr/>
          <a:lstStyle/>
          <a:p>
            <a:fld id="{A077875A-C543-421C-8492-0CD8B6D4111C}" type="slidenum">
              <a:rPr lang="en-IN" smtClean="0"/>
              <a:pPr/>
              <a:t>5</a:t>
            </a:fld>
            <a:endParaRPr lang="en-IN"/>
          </a:p>
        </p:txBody>
      </p:sp>
    </p:spTree>
    <p:extLst>
      <p:ext uri="{BB962C8B-B14F-4D97-AF65-F5344CB8AC3E}">
        <p14:creationId xmlns:p14="http://schemas.microsoft.com/office/powerpoint/2010/main" val="46349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5E767-035C-27F6-217E-1DE022A6FB39}"/>
              </a:ext>
            </a:extLst>
          </p:cNvPr>
          <p:cNvSpPr>
            <a:spLocks noGrp="1"/>
          </p:cNvSpPr>
          <p:nvPr>
            <p:ph type="dt" sz="half" idx="10"/>
          </p:nvPr>
        </p:nvSpPr>
        <p:spPr/>
        <p:txBody>
          <a:bodyPr/>
          <a:lstStyle/>
          <a:p>
            <a:fld id="{362600E0-BAD6-427E-BC5D-CF8CD0B8D6CD}" type="datetime1">
              <a:rPr lang="en-IN" smtClean="0"/>
              <a:pPr/>
              <a:t>19-06-2024</a:t>
            </a:fld>
            <a:endParaRPr lang="en-IN"/>
          </a:p>
        </p:txBody>
      </p:sp>
      <p:sp>
        <p:nvSpPr>
          <p:cNvPr id="3" name="Footer Placeholder 2">
            <a:extLst>
              <a:ext uri="{FF2B5EF4-FFF2-40B4-BE49-F238E27FC236}">
                <a16:creationId xmlns:a16="http://schemas.microsoft.com/office/drawing/2014/main" id="{19D284F2-7AAE-4921-639C-7DD561A75653}"/>
              </a:ext>
            </a:extLst>
          </p:cNvPr>
          <p:cNvSpPr>
            <a:spLocks noGrp="1"/>
          </p:cNvSpPr>
          <p:nvPr>
            <p:ph type="ftr" sz="quarter" idx="11"/>
          </p:nvPr>
        </p:nvSpPr>
        <p:spPr/>
        <p:txBody>
          <a:bodyPr/>
          <a:lstStyle/>
          <a:p>
            <a:r>
              <a:rPr lang="en-US"/>
              <a:t>Department of Information Science &amp; Engineering</a:t>
            </a:r>
            <a:endParaRPr lang="en-IN"/>
          </a:p>
        </p:txBody>
      </p:sp>
      <p:sp>
        <p:nvSpPr>
          <p:cNvPr id="4" name="Slide Number Placeholder 3">
            <a:extLst>
              <a:ext uri="{FF2B5EF4-FFF2-40B4-BE49-F238E27FC236}">
                <a16:creationId xmlns:a16="http://schemas.microsoft.com/office/drawing/2014/main" id="{65E34E1F-AED1-DC37-CA1E-22B90703DE5E}"/>
              </a:ext>
            </a:extLst>
          </p:cNvPr>
          <p:cNvSpPr>
            <a:spLocks noGrp="1"/>
          </p:cNvSpPr>
          <p:nvPr>
            <p:ph type="sldNum" sz="quarter" idx="12"/>
          </p:nvPr>
        </p:nvSpPr>
        <p:spPr/>
        <p:txBody>
          <a:bodyPr/>
          <a:lstStyle/>
          <a:p>
            <a:fld id="{A077875A-C543-421C-8492-0CD8B6D4111C}" type="slidenum">
              <a:rPr lang="en-IN" smtClean="0"/>
              <a:pPr/>
              <a:t>6</a:t>
            </a:fld>
            <a:endParaRPr lang="en-IN"/>
          </a:p>
        </p:txBody>
      </p:sp>
      <p:sp>
        <p:nvSpPr>
          <p:cNvPr id="5" name="TextBox 4">
            <a:extLst>
              <a:ext uri="{FF2B5EF4-FFF2-40B4-BE49-F238E27FC236}">
                <a16:creationId xmlns:a16="http://schemas.microsoft.com/office/drawing/2014/main" id="{6BE75C20-8C23-A4B9-2C36-E1EAD03A0F18}"/>
              </a:ext>
            </a:extLst>
          </p:cNvPr>
          <p:cNvSpPr txBox="1"/>
          <p:nvPr/>
        </p:nvSpPr>
        <p:spPr>
          <a:xfrm>
            <a:off x="630064" y="1119921"/>
            <a:ext cx="1092373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6.</a:t>
            </a:r>
            <a:r>
              <a:rPr lang="en-US" sz="1500" dirty="0">
                <a:ea typeface="+mn-lt"/>
                <a:cs typeface="+mn-lt"/>
              </a:rPr>
              <a:t> Consumer-to-Consumer (C2C) E-</a:t>
            </a:r>
            <a:r>
              <a:rPr lang="en-US" sz="1500" err="1">
                <a:ea typeface="+mn-lt"/>
                <a:cs typeface="+mn-lt"/>
              </a:rPr>
              <a:t>commerceTitle</a:t>
            </a:r>
            <a:r>
              <a:rPr lang="en-US" sz="1500" dirty="0">
                <a:ea typeface="+mn-lt"/>
                <a:cs typeface="+mn-lt"/>
              </a:rPr>
              <a:t>: "Consumer-to-Consumer E-commerce: Trends and Future </a:t>
            </a:r>
            <a:r>
              <a:rPr lang="en-US" sz="1500" err="1">
                <a:ea typeface="+mn-lt"/>
                <a:cs typeface="+mn-lt"/>
              </a:rPr>
              <a:t>Research"Authors</a:t>
            </a:r>
            <a:r>
              <a:rPr lang="en-US" sz="1500" dirty="0">
                <a:ea typeface="+mn-lt"/>
                <a:cs typeface="+mn-lt"/>
              </a:rPr>
              <a:t>: Park, J., &amp; Lee, </a:t>
            </a:r>
            <a:r>
              <a:rPr lang="en-US" sz="1500" err="1">
                <a:ea typeface="+mn-lt"/>
                <a:cs typeface="+mn-lt"/>
              </a:rPr>
              <a:t>K.Journal</a:t>
            </a:r>
            <a:r>
              <a:rPr lang="en-US" sz="1500" dirty="0">
                <a:ea typeface="+mn-lt"/>
                <a:cs typeface="+mn-lt"/>
              </a:rPr>
              <a:t>: International Journal of Electronic Commerce, 2021.Summary: Discusses current trends in C2C e-commerce, highlighting the growth of mobile commerce and social media integration. The paper suggests that future platforms should focus on enhancing user interaction and leveraging big data for personalized experiences.</a:t>
            </a:r>
            <a:endParaRPr lang="en-US" sz="1500">
              <a:cs typeface="Calibri"/>
            </a:endParaRPr>
          </a:p>
          <a:p>
            <a:endParaRPr lang="en-US" sz="1500" dirty="0">
              <a:ea typeface="+mn-lt"/>
              <a:cs typeface="+mn-lt"/>
            </a:endParaRPr>
          </a:p>
          <a:p>
            <a:r>
              <a:rPr lang="en-US" sz="1500" dirty="0">
                <a:ea typeface="+mn-lt"/>
                <a:cs typeface="+mn-lt"/>
              </a:rPr>
              <a:t>7. Digital Platforms and Network </a:t>
            </a:r>
            <a:r>
              <a:rPr lang="en-US" sz="1500" err="1">
                <a:ea typeface="+mn-lt"/>
                <a:cs typeface="+mn-lt"/>
              </a:rPr>
              <a:t>EffectsTitle</a:t>
            </a:r>
            <a:r>
              <a:rPr lang="en-US" sz="1500" dirty="0">
                <a:ea typeface="+mn-lt"/>
                <a:cs typeface="+mn-lt"/>
              </a:rPr>
              <a:t>: "Network Effects in Digital Platforms: A Review and Research </a:t>
            </a:r>
            <a:r>
              <a:rPr lang="en-US" sz="1500" err="1">
                <a:ea typeface="+mn-lt"/>
                <a:cs typeface="+mn-lt"/>
              </a:rPr>
              <a:t>Agenda"Authors</a:t>
            </a:r>
            <a:r>
              <a:rPr lang="en-US" sz="1500" dirty="0">
                <a:ea typeface="+mn-lt"/>
                <a:cs typeface="+mn-lt"/>
              </a:rPr>
              <a:t>: Huang, W., &amp; Tan, </a:t>
            </a:r>
            <a:r>
              <a:rPr lang="en-US" sz="1500" err="1">
                <a:ea typeface="+mn-lt"/>
                <a:cs typeface="+mn-lt"/>
              </a:rPr>
              <a:t>B.Journal</a:t>
            </a:r>
            <a:r>
              <a:rPr lang="en-US" sz="1500" dirty="0">
                <a:ea typeface="+mn-lt"/>
                <a:cs typeface="+mn-lt"/>
              </a:rPr>
              <a:t>: MIS Quarterly, 2022.Summary: Explores how network effects contribute to the success of digital platforms. The study finds that larger user bases can lead to more valuable interactions and transactions, creating a self-reinforcing cycle of growth</a:t>
            </a:r>
            <a:endParaRPr lang="en-US" sz="1500">
              <a:cs typeface="Calibri"/>
            </a:endParaRPr>
          </a:p>
          <a:p>
            <a:endParaRPr lang="en-US" sz="1500" dirty="0">
              <a:ea typeface="+mn-lt"/>
              <a:cs typeface="+mn-lt"/>
            </a:endParaRPr>
          </a:p>
          <a:p>
            <a:r>
              <a:rPr lang="en-US" sz="1500" dirty="0">
                <a:ea typeface="+mn-lt"/>
                <a:cs typeface="+mn-lt"/>
              </a:rPr>
              <a:t>8. User Experience (UX) in E-</a:t>
            </a:r>
            <a:r>
              <a:rPr lang="en-US" sz="1500" err="1">
                <a:ea typeface="+mn-lt"/>
                <a:cs typeface="+mn-lt"/>
              </a:rPr>
              <a:t>commerceTitle</a:t>
            </a:r>
            <a:r>
              <a:rPr lang="en-US" sz="1500" dirty="0">
                <a:ea typeface="+mn-lt"/>
                <a:cs typeface="+mn-lt"/>
              </a:rPr>
              <a:t>: "Enhancing User Experience in E-commerce Platforms: A Comprehensive </a:t>
            </a:r>
            <a:r>
              <a:rPr lang="en-US" sz="1500" err="1">
                <a:ea typeface="+mn-lt"/>
                <a:cs typeface="+mn-lt"/>
              </a:rPr>
              <a:t>Review"Authors</a:t>
            </a:r>
            <a:r>
              <a:rPr lang="en-US" sz="1500" dirty="0">
                <a:ea typeface="+mn-lt"/>
                <a:cs typeface="+mn-lt"/>
              </a:rPr>
              <a:t>: Johnson, R., &amp; Patel, </a:t>
            </a:r>
            <a:r>
              <a:rPr lang="en-US" sz="1500" err="1">
                <a:ea typeface="+mn-lt"/>
                <a:cs typeface="+mn-lt"/>
              </a:rPr>
              <a:t>N.Journal</a:t>
            </a:r>
            <a:r>
              <a:rPr lang="en-US" sz="1500" dirty="0">
                <a:ea typeface="+mn-lt"/>
                <a:cs typeface="+mn-lt"/>
              </a:rPr>
              <a:t>: Journal of Internet Commerce, 2021.Summary: Reviews various strategies to improve UX in e-commerce, such as intuitive design, fast load times, and responsive customer service. The paper emphasizes that a positive UX can lead to higher user retention and satisfaction.</a:t>
            </a:r>
            <a:endParaRPr lang="en-US" sz="1500">
              <a:cs typeface="Calibri"/>
            </a:endParaRPr>
          </a:p>
          <a:p>
            <a:endParaRPr lang="en-US" sz="1500" dirty="0">
              <a:ea typeface="+mn-lt"/>
              <a:cs typeface="+mn-lt"/>
            </a:endParaRPr>
          </a:p>
          <a:p>
            <a:r>
              <a:rPr lang="en-US" sz="1500" dirty="0">
                <a:ea typeface="+mn-lt"/>
                <a:cs typeface="+mn-lt"/>
              </a:rPr>
              <a:t>9. Sustainability in Online </a:t>
            </a:r>
            <a:r>
              <a:rPr lang="en-US" sz="1500" err="1">
                <a:ea typeface="+mn-lt"/>
                <a:cs typeface="+mn-lt"/>
              </a:rPr>
              <a:t>MarketplacesTitle</a:t>
            </a:r>
            <a:r>
              <a:rPr lang="en-US" sz="1500" dirty="0">
                <a:ea typeface="+mn-lt"/>
                <a:cs typeface="+mn-lt"/>
              </a:rPr>
              <a:t>: "Sustainable Practices in Online Marketplaces: An </a:t>
            </a:r>
            <a:r>
              <a:rPr lang="en-US" sz="1500" err="1">
                <a:ea typeface="+mn-lt"/>
                <a:cs typeface="+mn-lt"/>
              </a:rPr>
              <a:t>Overview"Authors</a:t>
            </a:r>
            <a:r>
              <a:rPr lang="en-US" sz="1500" dirty="0">
                <a:ea typeface="+mn-lt"/>
                <a:cs typeface="+mn-lt"/>
              </a:rPr>
              <a:t>: Green, E., &amp; Baker, </a:t>
            </a:r>
            <a:r>
              <a:rPr lang="en-US" sz="1500" err="1">
                <a:ea typeface="+mn-lt"/>
                <a:cs typeface="+mn-lt"/>
              </a:rPr>
              <a:t>M.Journal</a:t>
            </a:r>
            <a:r>
              <a:rPr lang="en-US" sz="1500" dirty="0">
                <a:ea typeface="+mn-lt"/>
                <a:cs typeface="+mn-lt"/>
              </a:rPr>
              <a:t>: Journal of Cleaner Production, 2022.Summary: Examines the integration of sustainability practices in online marketplaces. It discusses how platforms can promote the resale and recycling of goods, contributing to circular economies. The study highlights the growing consumer demand for sustainable option</a:t>
            </a:r>
            <a:endParaRPr lang="en-US" sz="1500">
              <a:cs typeface="Calibri"/>
            </a:endParaRPr>
          </a:p>
          <a:p>
            <a:endParaRPr lang="en-US" sz="1500">
              <a:cs typeface="Calibri"/>
            </a:endParaRPr>
          </a:p>
        </p:txBody>
      </p:sp>
    </p:spTree>
    <p:extLst>
      <p:ext uri="{BB962C8B-B14F-4D97-AF65-F5344CB8AC3E}">
        <p14:creationId xmlns:p14="http://schemas.microsoft.com/office/powerpoint/2010/main" val="216627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45130-0BF1-C20F-3718-F1FF869530F6}"/>
              </a:ext>
            </a:extLst>
          </p:cNvPr>
          <p:cNvSpPr>
            <a:spLocks noGrp="1"/>
          </p:cNvSpPr>
          <p:nvPr>
            <p:ph idx="1"/>
          </p:nvPr>
        </p:nvSpPr>
        <p:spPr>
          <a:xfrm>
            <a:off x="1028700" y="1287744"/>
            <a:ext cx="10515600" cy="3208338"/>
          </a:xfrm>
        </p:spPr>
        <p:txBody>
          <a:bodyPr vert="horz" lIns="91440" tIns="45720" rIns="91440" bIns="45720" rtlCol="0" anchor="t">
            <a:normAutofit/>
          </a:bodyPr>
          <a:lstStyle/>
          <a:p>
            <a:pPr marL="0" indent="0">
              <a:buNone/>
            </a:pPr>
            <a:r>
              <a:rPr lang="en-US" sz="1600" dirty="0">
                <a:ea typeface="+mn-lt"/>
                <a:cs typeface="+mn-lt"/>
              </a:rPr>
              <a:t> 10. Security and Privacy in E-</a:t>
            </a:r>
            <a:r>
              <a:rPr lang="en-US" sz="1600" dirty="0" err="1">
                <a:ea typeface="+mn-lt"/>
                <a:cs typeface="+mn-lt"/>
              </a:rPr>
              <a:t>commerceTitle</a:t>
            </a:r>
            <a:r>
              <a:rPr lang="en-US" sz="1600" dirty="0">
                <a:ea typeface="+mn-lt"/>
                <a:cs typeface="+mn-lt"/>
              </a:rPr>
              <a:t>: "Security and Privacy Issues in E-commerce: A Literature </a:t>
            </a:r>
            <a:r>
              <a:rPr lang="en-US" sz="1600" dirty="0" err="1">
                <a:ea typeface="+mn-lt"/>
                <a:cs typeface="+mn-lt"/>
              </a:rPr>
              <a:t>Review"Authors</a:t>
            </a:r>
            <a:r>
              <a:rPr lang="en-US" sz="1600" dirty="0">
                <a:ea typeface="+mn-lt"/>
                <a:cs typeface="+mn-lt"/>
              </a:rPr>
              <a:t>: Smith, T., &amp; Jones, </a:t>
            </a:r>
            <a:r>
              <a:rPr lang="en-US" sz="1600" dirty="0" err="1">
                <a:ea typeface="+mn-lt"/>
                <a:cs typeface="+mn-lt"/>
              </a:rPr>
              <a:t>L.Journal</a:t>
            </a:r>
            <a:r>
              <a:rPr lang="en-US" sz="1600" dirty="0">
                <a:ea typeface="+mn-lt"/>
                <a:cs typeface="+mn-lt"/>
              </a:rPr>
              <a:t>: Electronic Commerce Research, 2023.Summary: Focuses on the security and privacy challenges faced by e-commerce platforms. It reviews common threats and discusses best practices for protecting user data and ensuring secure transactions. The paper underscores the importance of robust security measures for gaining user </a:t>
            </a:r>
            <a:r>
              <a:rPr lang="en-US" sz="1600" dirty="0" err="1">
                <a:ea typeface="+mn-lt"/>
                <a:cs typeface="+mn-lt"/>
              </a:rPr>
              <a:t>trust.These</a:t>
            </a:r>
            <a:r>
              <a:rPr lang="en-US" sz="1600" dirty="0">
                <a:ea typeface="+mn-lt"/>
                <a:cs typeface="+mn-lt"/>
              </a:rPr>
              <a:t> papers collectively provide a comprehensive overview of the key factors influencing the success of online marketplaces, particularly those focused on buying and selling books. The insights can inform the design and management of a platform similar to OLX, ensuring it meets user needs and stands out in a competitive market.</a:t>
            </a:r>
            <a:endParaRPr lang="en-US" sz="1600">
              <a:cs typeface="Calibri"/>
            </a:endParaRPr>
          </a:p>
        </p:txBody>
      </p:sp>
      <p:sp>
        <p:nvSpPr>
          <p:cNvPr id="4" name="Date Placeholder 3">
            <a:extLst>
              <a:ext uri="{FF2B5EF4-FFF2-40B4-BE49-F238E27FC236}">
                <a16:creationId xmlns:a16="http://schemas.microsoft.com/office/drawing/2014/main" id="{935AA3A8-6EA2-50D2-DBC1-CE9D5339ECF8}"/>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23AD5739-7DE1-ED3D-AEEF-D40D6D33B15C}"/>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D8B63096-1F9A-BAFF-5A15-2607EA906765}"/>
              </a:ext>
            </a:extLst>
          </p:cNvPr>
          <p:cNvSpPr>
            <a:spLocks noGrp="1"/>
          </p:cNvSpPr>
          <p:nvPr>
            <p:ph type="sldNum" sz="quarter" idx="12"/>
          </p:nvPr>
        </p:nvSpPr>
        <p:spPr/>
        <p:txBody>
          <a:bodyPr/>
          <a:lstStyle/>
          <a:p>
            <a:fld id="{A077875A-C543-421C-8492-0CD8B6D4111C}" type="slidenum">
              <a:rPr lang="en-IN" smtClean="0"/>
              <a:pPr/>
              <a:t>7</a:t>
            </a:fld>
            <a:endParaRPr lang="en-IN"/>
          </a:p>
        </p:txBody>
      </p:sp>
    </p:spTree>
    <p:extLst>
      <p:ext uri="{BB962C8B-B14F-4D97-AF65-F5344CB8AC3E}">
        <p14:creationId xmlns:p14="http://schemas.microsoft.com/office/powerpoint/2010/main" val="254032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1F7D-B6BF-1E7A-C577-CA1C22E60320}"/>
              </a:ext>
            </a:extLst>
          </p:cNvPr>
          <p:cNvSpPr>
            <a:spLocks noGrp="1"/>
          </p:cNvSpPr>
          <p:nvPr>
            <p:ph type="title"/>
          </p:nvPr>
        </p:nvSpPr>
        <p:spPr/>
        <p:txBody>
          <a:bodyPr lIns="91440" tIns="45720" rIns="91440" bIns="45720" anchor="t"/>
          <a:lstStyle/>
          <a:p>
            <a:pPr algn="ctr"/>
            <a:r>
              <a:rPr lang="en-US" dirty="0">
                <a:cs typeface="Calibri Light"/>
              </a:rPr>
              <a:t>   </a:t>
            </a:r>
            <a:r>
              <a:rPr lang="en-US" sz="4000" dirty="0">
                <a:latin typeface="Times New Roman"/>
                <a:cs typeface="Calibri Light"/>
              </a:rPr>
              <a:t> </a:t>
            </a:r>
            <a:r>
              <a:rPr lang="en-US" sz="4000" dirty="0">
                <a:solidFill>
                  <a:schemeClr val="bg1"/>
                </a:solidFill>
                <a:latin typeface="Times New Roman"/>
                <a:cs typeface="Calibri Light"/>
              </a:rPr>
              <a:t>MOTIVATION</a:t>
            </a:r>
            <a:endParaRPr lang="en-US" sz="40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416C6AA8-F4DA-BACA-18D1-C95A0F84B734}"/>
              </a:ext>
            </a:extLst>
          </p:cNvPr>
          <p:cNvSpPr>
            <a:spLocks noGrp="1"/>
          </p:cNvSpPr>
          <p:nvPr>
            <p:ph idx="1"/>
          </p:nvPr>
        </p:nvSpPr>
        <p:spPr>
          <a:xfrm>
            <a:off x="838200" y="1076432"/>
            <a:ext cx="10515600" cy="5464099"/>
          </a:xfrm>
        </p:spPr>
        <p:txBody>
          <a:bodyPr vert="horz" lIns="91440" tIns="45720" rIns="91440" bIns="45720" rtlCol="0" anchor="t">
            <a:noAutofit/>
          </a:bodyPr>
          <a:lstStyle/>
          <a:p>
            <a:pPr marL="0" indent="0">
              <a:buNone/>
            </a:pPr>
            <a:r>
              <a:rPr lang="en-US" sz="1300" dirty="0">
                <a:ea typeface="+mn-lt"/>
                <a:cs typeface="+mn-lt"/>
              </a:rPr>
              <a:t>1. Economic Efficiency and Accessibility</a:t>
            </a:r>
            <a:endParaRPr lang="en-US" sz="1300" dirty="0">
              <a:cs typeface="Calibri"/>
            </a:endParaRPr>
          </a:p>
          <a:p>
            <a:pPr marL="0" indent="0">
              <a:buNone/>
            </a:pPr>
            <a:r>
              <a:rPr lang="en-US" sz="1300" dirty="0">
                <a:ea typeface="+mn-lt"/>
                <a:cs typeface="+mn-lt"/>
              </a:rPr>
              <a:t>     Online book marketplaces provide an accessible and cost-effective solution for buyers and sellers. Understanding how these platforms operate can        help reduce costs for consumers and increase the circulation of books, making literature more affordable and accessible to a broader audience.</a:t>
            </a:r>
            <a:endParaRPr lang="en-US" sz="1300" dirty="0">
              <a:cs typeface="Calibri"/>
            </a:endParaRPr>
          </a:p>
          <a:p>
            <a:endParaRPr lang="en-US" sz="1300" dirty="0">
              <a:cs typeface="Calibri"/>
            </a:endParaRPr>
          </a:p>
          <a:p>
            <a:pPr marL="0" indent="0">
              <a:buNone/>
            </a:pPr>
            <a:r>
              <a:rPr lang="en-US" sz="1300" dirty="0">
                <a:ea typeface="+mn-lt"/>
                <a:cs typeface="+mn-lt"/>
              </a:rPr>
              <a:t>2. Environmental Sustainability</a:t>
            </a:r>
            <a:endParaRPr lang="en-US" sz="1300" dirty="0">
              <a:cs typeface="Calibri"/>
            </a:endParaRPr>
          </a:p>
          <a:p>
            <a:pPr marL="0" indent="0">
              <a:buNone/>
            </a:pPr>
            <a:r>
              <a:rPr lang="en-US" sz="1300" dirty="0">
                <a:ea typeface="+mn-lt"/>
                <a:cs typeface="+mn-lt"/>
              </a:rPr>
              <a:t>Second-hand book marketplaces contribute to sustainability by promoting the reuse and recycling of books. By encouraging the resale of books, these platforms help reduce waste and the environmental impact associated with book production. Research in this area can highlight ways to enhance these environmental benefits.</a:t>
            </a:r>
            <a:endParaRPr lang="en-US" sz="1300" dirty="0">
              <a:cs typeface="Calibri"/>
            </a:endParaRPr>
          </a:p>
          <a:p>
            <a:pPr marL="0" indent="0">
              <a:buNone/>
            </a:pPr>
            <a:endParaRPr lang="en-US" sz="1300" dirty="0">
              <a:ea typeface="+mn-lt"/>
              <a:cs typeface="+mn-lt"/>
            </a:endParaRPr>
          </a:p>
          <a:p>
            <a:pPr marL="0" indent="0">
              <a:buNone/>
            </a:pPr>
            <a:r>
              <a:rPr lang="en-US" sz="1300" dirty="0">
                <a:ea typeface="+mn-lt"/>
                <a:cs typeface="+mn-lt"/>
              </a:rPr>
              <a:t>3. Community Building and Social Impact</a:t>
            </a:r>
            <a:endParaRPr lang="en-US" sz="1300" dirty="0">
              <a:cs typeface="Calibri"/>
            </a:endParaRPr>
          </a:p>
          <a:p>
            <a:pPr marL="0" indent="0">
              <a:buNone/>
            </a:pPr>
            <a:r>
              <a:rPr lang="en-US" sz="1300" dirty="0">
                <a:ea typeface="+mn-lt"/>
                <a:cs typeface="+mn-lt"/>
              </a:rPr>
              <a:t>These marketplaces often foster a sense of community among users. Exploring the social dynamics of online book marketplaces can reveal how such platforms build connections between individuals with shared interests, fostering a community of readers and book lovers.</a:t>
            </a:r>
            <a:endParaRPr lang="en-US" sz="1300" dirty="0">
              <a:cs typeface="Calibri"/>
            </a:endParaRPr>
          </a:p>
          <a:p>
            <a:endParaRPr lang="en-US" sz="1300" dirty="0">
              <a:cs typeface="Calibri"/>
            </a:endParaRPr>
          </a:p>
          <a:p>
            <a:pPr marL="0" indent="0">
              <a:buNone/>
            </a:pPr>
            <a:r>
              <a:rPr lang="en-US" sz="1300" dirty="0">
                <a:ea typeface="+mn-lt"/>
                <a:cs typeface="+mn-lt"/>
              </a:rPr>
              <a:t>4. Technological Advancements and Innovation</a:t>
            </a:r>
            <a:endParaRPr lang="en-US" sz="1300" dirty="0">
              <a:cs typeface="Calibri"/>
            </a:endParaRPr>
          </a:p>
          <a:p>
            <a:pPr marL="0" indent="0">
              <a:buNone/>
            </a:pPr>
            <a:r>
              <a:rPr lang="en-US" sz="1300" dirty="0">
                <a:ea typeface="+mn-lt"/>
                <a:cs typeface="+mn-lt"/>
              </a:rPr>
              <a:t>The rapid development of technology offers numerous opportunities to innovate online marketplaces. Researching the latest advancements in e-commerce technology, including AI and machine learning for personalized recommendations, can help create a more sophisticated and efficient platform.</a:t>
            </a:r>
            <a:endParaRPr lang="en-US" sz="1300" dirty="0">
              <a:cs typeface="Calibri"/>
            </a:endParaRPr>
          </a:p>
          <a:p>
            <a:endParaRPr lang="en-US" sz="1300" dirty="0">
              <a:cs typeface="Calibri"/>
            </a:endParaRPr>
          </a:p>
          <a:p>
            <a:pPr marL="0" indent="0">
              <a:buNone/>
            </a:pPr>
            <a:r>
              <a:rPr lang="en-US" sz="1300" dirty="0">
                <a:ea typeface="+mn-lt"/>
                <a:cs typeface="+mn-lt"/>
              </a:rPr>
              <a:t>5. Addressing Market Gaps and Challenges</a:t>
            </a:r>
            <a:endParaRPr lang="en-US" sz="1300" dirty="0">
              <a:cs typeface="Calibri"/>
            </a:endParaRPr>
          </a:p>
          <a:p>
            <a:pPr marL="0" indent="0">
              <a:buNone/>
            </a:pPr>
            <a:r>
              <a:rPr lang="en-US" sz="1300" dirty="0">
                <a:ea typeface="+mn-lt"/>
                <a:cs typeface="+mn-lt"/>
              </a:rPr>
              <a:t>There are specific challenges in the online book resale market, such as ensuring book quality, verifying authenticity, and providing accurate descriptions. Investigating these challenges and exploring solutions can help create a more reliable and trustworthy platform, improving user satisfaction and trust.</a:t>
            </a:r>
            <a:endParaRPr lang="en-US" sz="1300" dirty="0">
              <a:cs typeface="Calibri"/>
            </a:endParaRPr>
          </a:p>
        </p:txBody>
      </p:sp>
      <p:sp>
        <p:nvSpPr>
          <p:cNvPr id="4" name="Date Placeholder 3">
            <a:extLst>
              <a:ext uri="{FF2B5EF4-FFF2-40B4-BE49-F238E27FC236}">
                <a16:creationId xmlns:a16="http://schemas.microsoft.com/office/drawing/2014/main" id="{51EAD861-ACA2-A9C1-45A3-49165FEF4219}"/>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A239F0A6-97BB-FF5A-2F20-9E89AAEFCF46}"/>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9C2F0CA4-2595-F618-6C59-18A6E7FF20FE}"/>
              </a:ext>
            </a:extLst>
          </p:cNvPr>
          <p:cNvSpPr>
            <a:spLocks noGrp="1"/>
          </p:cNvSpPr>
          <p:nvPr>
            <p:ph type="sldNum" sz="quarter" idx="12"/>
          </p:nvPr>
        </p:nvSpPr>
        <p:spPr/>
        <p:txBody>
          <a:bodyPr/>
          <a:lstStyle/>
          <a:p>
            <a:fld id="{A077875A-C543-421C-8492-0CD8B6D4111C}" type="slidenum">
              <a:rPr lang="en-IN" smtClean="0"/>
              <a:pPr/>
              <a:t>8</a:t>
            </a:fld>
            <a:endParaRPr lang="en-IN"/>
          </a:p>
        </p:txBody>
      </p:sp>
    </p:spTree>
    <p:extLst>
      <p:ext uri="{BB962C8B-B14F-4D97-AF65-F5344CB8AC3E}">
        <p14:creationId xmlns:p14="http://schemas.microsoft.com/office/powerpoint/2010/main" val="225130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21E6-77DE-00BE-2B10-5C158FF29FB3}"/>
              </a:ext>
            </a:extLst>
          </p:cNvPr>
          <p:cNvSpPr>
            <a:spLocks noGrp="1"/>
          </p:cNvSpPr>
          <p:nvPr>
            <p:ph type="title"/>
          </p:nvPr>
        </p:nvSpPr>
        <p:spPr/>
        <p:txBody>
          <a:bodyPr lIns="91440" tIns="45720" rIns="91440" bIns="45720" anchor="t"/>
          <a:lstStyle/>
          <a:p>
            <a:pPr algn="ctr"/>
            <a:r>
              <a:rPr lang="en-US" dirty="0">
                <a:cs typeface="Calibri Light"/>
              </a:rPr>
              <a:t>             </a:t>
            </a:r>
            <a:r>
              <a:rPr lang="en-US" sz="4000" dirty="0">
                <a:solidFill>
                  <a:schemeClr val="bg1"/>
                </a:solidFill>
                <a:latin typeface="Times New Roman"/>
                <a:cs typeface="Calibri Light"/>
              </a:rPr>
              <a:t>PROBLEM STATEMENT </a:t>
            </a:r>
            <a:endParaRPr lang="en-US" sz="40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92A94716-0299-B694-7A03-22401423DC42}"/>
              </a:ext>
            </a:extLst>
          </p:cNvPr>
          <p:cNvSpPr>
            <a:spLocks noGrp="1"/>
          </p:cNvSpPr>
          <p:nvPr>
            <p:ph idx="1"/>
          </p:nvPr>
        </p:nvSpPr>
        <p:spPr>
          <a:xfrm>
            <a:off x="838200" y="1713566"/>
            <a:ext cx="10515600" cy="4351338"/>
          </a:xfrm>
        </p:spPr>
        <p:txBody>
          <a:bodyPr vert="horz" lIns="91440" tIns="45720" rIns="91440" bIns="45720" rtlCol="0" anchor="t">
            <a:normAutofit lnSpcReduction="10000"/>
          </a:bodyPr>
          <a:lstStyle/>
          <a:p>
            <a:pPr algn="just"/>
            <a:r>
              <a:rPr lang="en-US" sz="1600" dirty="0">
                <a:latin typeface="Times New Roman"/>
                <a:cs typeface="Times New Roman"/>
              </a:rPr>
              <a:t>Access to diverse and affordable literature remains a challenge for many people worldwide, especially with the limitations of traditional bookstores and high costs of new books. Additionally, there's a lack of centralized platforms for buying, selling, and exchanging books, making it difficult for readers to connect and engage with each other. As digitalization progresses, the sense of community and connection among readers is diminishing.</a:t>
            </a:r>
            <a:endParaRPr lang="en-US" dirty="0">
              <a:cs typeface="Calibri"/>
            </a:endParaRPr>
          </a:p>
          <a:p>
            <a:pPr algn="just"/>
            <a:r>
              <a:rPr lang="en-US" sz="1600" dirty="0">
                <a:latin typeface="Times New Roman"/>
                <a:cs typeface="Times New Roman"/>
              </a:rPr>
              <a:t>In response, Books4All aims to create a prototype website as a dynamic online marketplace for books. The goal is to provide a centralized platform where users can access a wide range of books, both new and pre-owned, at affordable prices. By facilitating interactions between buyers and sellers, Books4All seeks to overcome barriers to accessing literature and foster a vibrant community of book enthusiasts.</a:t>
            </a:r>
            <a:endParaRPr lang="en-US" dirty="0"/>
          </a:p>
          <a:p>
            <a:pPr algn="just"/>
            <a:r>
              <a:rPr lang="en-US" sz="1600" dirty="0">
                <a:latin typeface="Times New Roman"/>
                <a:cs typeface="Times New Roman"/>
              </a:rPr>
              <a:t>The project addresses four main issues:</a:t>
            </a:r>
            <a:endParaRPr lang="en-US" dirty="0"/>
          </a:p>
          <a:p>
            <a:r>
              <a:rPr lang="en-US" sz="1600" dirty="0">
                <a:latin typeface="Times New Roman"/>
                <a:cs typeface="Times New Roman"/>
              </a:rPr>
              <a:t>Limited Access: Many people struggle to access diverse literature due to geographical or financial constraints.</a:t>
            </a:r>
            <a:endParaRPr lang="en-US" dirty="0"/>
          </a:p>
          <a:p>
            <a:r>
              <a:rPr lang="en-US" sz="1600" dirty="0">
                <a:latin typeface="Times New Roman"/>
                <a:cs typeface="Times New Roman"/>
              </a:rPr>
              <a:t>High Costs: The expense of new books deters readers from expanding their collections and exploring new genres.</a:t>
            </a:r>
            <a:endParaRPr lang="en-US" dirty="0"/>
          </a:p>
          <a:p>
            <a:r>
              <a:rPr lang="en-US" sz="1600" dirty="0">
                <a:latin typeface="Times New Roman"/>
                <a:cs typeface="Times New Roman"/>
              </a:rPr>
              <a:t>Fragmented Marketplace: The absence of a centralized platform makes it challenging to navigate the book market efficiently.</a:t>
            </a:r>
            <a:endParaRPr lang="en-US" dirty="0"/>
          </a:p>
          <a:p>
            <a:r>
              <a:rPr lang="en-US" sz="1600" dirty="0">
                <a:latin typeface="Times New Roman"/>
                <a:cs typeface="Times New Roman"/>
              </a:rPr>
              <a:t>Decline in Community Engagement: Digitalization risks diminishing the sense of community found in physical bookstores and clubs.</a:t>
            </a:r>
            <a:endParaRPr lang="en-US" dirty="0"/>
          </a:p>
          <a:p>
            <a:pPr algn="just"/>
            <a:r>
              <a:rPr lang="en-US" sz="1600" dirty="0">
                <a:latin typeface="Times New Roman"/>
                <a:cs typeface="Times New Roman"/>
              </a:rPr>
              <a:t>Books4All aims to revolutionize the book market by providing an accessible, affordable, and community-driven platform for readers worldwide.</a:t>
            </a:r>
            <a:endParaRPr lang="en-US" dirty="0"/>
          </a:p>
          <a:p>
            <a:pPr algn="ctr"/>
            <a:endParaRPr lang="en-US"/>
          </a:p>
          <a:p>
            <a:endParaRPr lang="en-US" dirty="0">
              <a:cs typeface="Calibri"/>
            </a:endParaRPr>
          </a:p>
        </p:txBody>
      </p:sp>
      <p:sp>
        <p:nvSpPr>
          <p:cNvPr id="4" name="Date Placeholder 3">
            <a:extLst>
              <a:ext uri="{FF2B5EF4-FFF2-40B4-BE49-F238E27FC236}">
                <a16:creationId xmlns:a16="http://schemas.microsoft.com/office/drawing/2014/main" id="{A10596AC-D8C2-4ECB-E1D1-9A51525C093A}"/>
              </a:ext>
            </a:extLst>
          </p:cNvPr>
          <p:cNvSpPr>
            <a:spLocks noGrp="1"/>
          </p:cNvSpPr>
          <p:nvPr>
            <p:ph type="dt" sz="half" idx="10"/>
          </p:nvPr>
        </p:nvSpPr>
        <p:spPr/>
        <p:txBody>
          <a:bodyPr/>
          <a:lstStyle/>
          <a:p>
            <a:fld id="{0155878E-2AF8-4060-8F73-F7899F40D2AB}" type="datetime1">
              <a:rPr lang="en-IN" smtClean="0"/>
              <a:pPr/>
              <a:t>19-06-2024</a:t>
            </a:fld>
            <a:endParaRPr lang="en-IN"/>
          </a:p>
        </p:txBody>
      </p:sp>
      <p:sp>
        <p:nvSpPr>
          <p:cNvPr id="5" name="Footer Placeholder 4">
            <a:extLst>
              <a:ext uri="{FF2B5EF4-FFF2-40B4-BE49-F238E27FC236}">
                <a16:creationId xmlns:a16="http://schemas.microsoft.com/office/drawing/2014/main" id="{3AEFA42B-0AE6-762E-FBEA-B78565E3AC2D}"/>
              </a:ext>
            </a:extLst>
          </p:cNvPr>
          <p:cNvSpPr>
            <a:spLocks noGrp="1"/>
          </p:cNvSpPr>
          <p:nvPr>
            <p:ph type="ftr" sz="quarter" idx="11"/>
          </p:nvPr>
        </p:nvSpPr>
        <p:spPr/>
        <p:txBody>
          <a:bodyPr/>
          <a:lstStyle/>
          <a:p>
            <a:r>
              <a:rPr lang="en-US"/>
              <a:t>Department of Information Science &amp; Engineering</a:t>
            </a:r>
            <a:endParaRPr lang="en-IN"/>
          </a:p>
        </p:txBody>
      </p:sp>
      <p:sp>
        <p:nvSpPr>
          <p:cNvPr id="6" name="Slide Number Placeholder 5">
            <a:extLst>
              <a:ext uri="{FF2B5EF4-FFF2-40B4-BE49-F238E27FC236}">
                <a16:creationId xmlns:a16="http://schemas.microsoft.com/office/drawing/2014/main" id="{DCB9CFC3-864F-6D54-0E7A-61F6DF43A9CC}"/>
              </a:ext>
            </a:extLst>
          </p:cNvPr>
          <p:cNvSpPr>
            <a:spLocks noGrp="1"/>
          </p:cNvSpPr>
          <p:nvPr>
            <p:ph type="sldNum" sz="quarter" idx="12"/>
          </p:nvPr>
        </p:nvSpPr>
        <p:spPr/>
        <p:txBody>
          <a:bodyPr/>
          <a:lstStyle/>
          <a:p>
            <a:fld id="{A077875A-C543-421C-8492-0CD8B6D4111C}" type="slidenum">
              <a:rPr lang="en-IN" smtClean="0"/>
              <a:pPr/>
              <a:t>9</a:t>
            </a:fld>
            <a:endParaRPr lang="en-IN"/>
          </a:p>
        </p:txBody>
      </p:sp>
    </p:spTree>
    <p:extLst>
      <p:ext uri="{BB962C8B-B14F-4D97-AF65-F5344CB8AC3E}">
        <p14:creationId xmlns:p14="http://schemas.microsoft.com/office/powerpoint/2010/main" val="2397741237"/>
      </p:ext>
    </p:extLst>
  </p:cSld>
  <p:clrMapOvr>
    <a:masterClrMapping/>
  </p:clrMapOvr>
</p:sld>
</file>

<file path=ppt/theme/theme1.xml><?xml version="1.0" encoding="utf-8"?>
<a:theme xmlns:a="http://schemas.openxmlformats.org/drawingml/2006/main" name="DAA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7450E1F-6F02-4B07-81CD-F59BD8EFEF08}" vid="{9A3A30AE-254A-4953-8BE4-6B78B25DAD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DAA template</Template>
  <TotalTime>38</TotalTime>
  <Words>54</Words>
  <Application>Microsoft Office PowerPoint</Application>
  <PresentationFormat>Widescreen</PresentationFormat>
  <Paragraphs>22</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DAA template</vt:lpstr>
      <vt:lpstr>DEPARTMENT OF INFORMATION SCIENCE &amp; ENGINEERING</vt:lpstr>
      <vt:lpstr>CONTENTS</vt:lpstr>
      <vt:lpstr>                                ABSTRACT</vt:lpstr>
      <vt:lpstr>     INTRODUCTION</vt:lpstr>
      <vt:lpstr>           LITERATURE REVIEW</vt:lpstr>
      <vt:lpstr>PowerPoint Presentation</vt:lpstr>
      <vt:lpstr>PowerPoint Presentation</vt:lpstr>
      <vt:lpstr>    MOTIVATION</vt:lpstr>
      <vt:lpstr>             PROBLEM STATEMENT </vt:lpstr>
      <vt:lpstr>BLOCK DIAGRAM</vt:lpstr>
      <vt:lpstr>       PROPOSED METHODOLOGY</vt:lpstr>
      <vt:lpstr>    EXPECTED OUTCOMES</vt:lpstr>
      <vt:lpstr>       CONCLUSION</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INFORMATION SCIENCE &amp; ENGINEERING</dc:title>
  <dc:creator>Rekha Jayaram</dc:creator>
  <cp:lastModifiedBy>Office 480</cp:lastModifiedBy>
  <cp:revision>426</cp:revision>
  <dcterms:created xsi:type="dcterms:W3CDTF">2024-03-05T12:19:04Z</dcterms:created>
  <dcterms:modified xsi:type="dcterms:W3CDTF">2024-06-19T08:05:08Z</dcterms:modified>
</cp:coreProperties>
</file>